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3" r:id="rId1"/>
    <p:sldMasterId id="2147483674" r:id="rId2"/>
  </p:sldMasterIdLst>
  <p:notesMasterIdLst>
    <p:notesMasterId r:id="rId1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embeddedFontLst>
    <p:embeddedFont>
      <p:font typeface="Calibri" panose="020F0502020204030204" pitchFamily="34" charset="0"/>
      <p:regular r:id="rId18"/>
      <p:bold r:id="rId19"/>
      <p:italic r:id="rId20"/>
      <p:boldItalic r:id="rId21"/>
    </p:embeddedFont>
    <p:embeddedFont>
      <p:font typeface="Open Sans" panose="020B0606030504020204" pitchFamily="3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1" d="100"/>
          <a:sy n="141" d="100"/>
        </p:scale>
        <p:origin x="744" y="12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1.fntdata"/><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font" Target="fonts/font4.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5" Type="http://schemas.openxmlformats.org/officeDocument/2006/relationships/font" Target="fonts/font8.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3.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7.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6.fntdata"/><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font" Target="fonts/font2.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5.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36c3ca161f3_2_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2" name="Google Shape;142;g36c3ca161f3_2_9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 name="Google Shape;143;g36c3ca161f3_2_9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36c3ca161f3_0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36c3ca161f3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36c3ca161f3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36c3ca161f3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36c3ca161f3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36c3ca161f3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36c3ca161f3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36c3ca161f3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36c3ca161f3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 name="Google Shape;240;g36c3ca161f3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36c3ca161f3_2_98: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0" name="Google Shape;150;g36c3ca161f3_2_9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36c3ca161f3_0_53: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2" name="Google Shape;162;g36c3ca161f3_0_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36c3ca161f3_0_37: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4" name="Google Shape;174;g36c3ca161f3_0_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36c3ca161f3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36c3ca161f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36c3ca161f3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36c3ca161f3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36c3ca161f3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36c3ca161f3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36c3ca161f3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36c3ca161f3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36c3ca161f3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36c3ca161f3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1_Title Slide">
  <p:cSld name="1_Title Slide">
    <p:bg>
      <p:bgPr>
        <a:solidFill>
          <a:srgbClr val="024153"/>
        </a:solidFill>
        <a:effectLst/>
      </p:bgPr>
    </p:bg>
    <p:spTree>
      <p:nvGrpSpPr>
        <p:cNvPr id="1" name="Shape 56"/>
        <p:cNvGrpSpPr/>
        <p:nvPr/>
      </p:nvGrpSpPr>
      <p:grpSpPr>
        <a:xfrm>
          <a:off x="0" y="0"/>
          <a:ext cx="0" cy="0"/>
          <a:chOff x="0" y="0"/>
          <a:chExt cx="0" cy="0"/>
        </a:xfrm>
      </p:grpSpPr>
      <p:pic>
        <p:nvPicPr>
          <p:cNvPr id="57" name="Google Shape;57;p14"/>
          <p:cNvPicPr preferRelativeResize="0"/>
          <p:nvPr/>
        </p:nvPicPr>
        <p:blipFill rotWithShape="1">
          <a:blip r:embed="rId2">
            <a:alphaModFix/>
          </a:blip>
          <a:srcRect/>
          <a:stretch/>
        </p:blipFill>
        <p:spPr>
          <a:xfrm>
            <a:off x="0" y="0"/>
            <a:ext cx="9144000" cy="3904488"/>
          </a:xfrm>
          <a:prstGeom prst="rect">
            <a:avLst/>
          </a:prstGeom>
          <a:solidFill>
            <a:srgbClr val="024153"/>
          </a:solidFill>
          <a:ln>
            <a:noFill/>
          </a:ln>
        </p:spPr>
      </p:pic>
      <p:sp>
        <p:nvSpPr>
          <p:cNvPr id="58" name="Google Shape;58;p14"/>
          <p:cNvSpPr/>
          <p:nvPr/>
        </p:nvSpPr>
        <p:spPr>
          <a:xfrm>
            <a:off x="-7144" y="2874211"/>
            <a:ext cx="9151145" cy="2269289"/>
          </a:xfrm>
          <a:custGeom>
            <a:avLst/>
            <a:gdLst/>
            <a:ahLst/>
            <a:cxnLst/>
            <a:rect l="l" t="t" r="r" b="b"/>
            <a:pathLst>
              <a:path w="3840" h="951" extrusionOk="0">
                <a:moveTo>
                  <a:pt x="0" y="57"/>
                </a:moveTo>
                <a:cubicBezTo>
                  <a:pt x="0" y="57"/>
                  <a:pt x="142" y="326"/>
                  <a:pt x="1060" y="396"/>
                </a:cubicBezTo>
                <a:cubicBezTo>
                  <a:pt x="1977" y="465"/>
                  <a:pt x="3073" y="0"/>
                  <a:pt x="3840" y="203"/>
                </a:cubicBezTo>
                <a:cubicBezTo>
                  <a:pt x="3840" y="951"/>
                  <a:pt x="3840" y="951"/>
                  <a:pt x="3840" y="951"/>
                </a:cubicBezTo>
                <a:cubicBezTo>
                  <a:pt x="0" y="951"/>
                  <a:pt x="0" y="951"/>
                  <a:pt x="0" y="951"/>
                </a:cubicBezTo>
                <a:lnTo>
                  <a:pt x="0" y="57"/>
                </a:lnTo>
                <a:close/>
              </a:path>
            </a:pathLst>
          </a:custGeom>
          <a:solidFill>
            <a:srgbClr val="024153"/>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59" name="Google Shape;59;p14"/>
          <p:cNvSpPr/>
          <p:nvPr/>
        </p:nvSpPr>
        <p:spPr>
          <a:xfrm>
            <a:off x="-7144" y="3110032"/>
            <a:ext cx="9151145" cy="2054899"/>
          </a:xfrm>
          <a:custGeom>
            <a:avLst/>
            <a:gdLst/>
            <a:ahLst/>
            <a:cxnLst/>
            <a:rect l="l" t="t" r="r" b="b"/>
            <a:pathLst>
              <a:path w="3836" h="860" extrusionOk="0">
                <a:moveTo>
                  <a:pt x="0" y="192"/>
                </a:moveTo>
                <a:cubicBezTo>
                  <a:pt x="0" y="192"/>
                  <a:pt x="579" y="461"/>
                  <a:pt x="1413" y="331"/>
                </a:cubicBezTo>
                <a:cubicBezTo>
                  <a:pt x="2247" y="200"/>
                  <a:pt x="3344" y="0"/>
                  <a:pt x="3836" y="279"/>
                </a:cubicBezTo>
                <a:cubicBezTo>
                  <a:pt x="3836" y="860"/>
                  <a:pt x="3836" y="860"/>
                  <a:pt x="3836" y="860"/>
                </a:cubicBezTo>
                <a:cubicBezTo>
                  <a:pt x="0" y="860"/>
                  <a:pt x="0" y="860"/>
                  <a:pt x="0" y="860"/>
                </a:cubicBezTo>
                <a:lnTo>
                  <a:pt x="0" y="192"/>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60" name="Google Shape;60;p14"/>
          <p:cNvSpPr txBox="1">
            <a:spLocks noGrp="1"/>
          </p:cNvSpPr>
          <p:nvPr>
            <p:ph type="ctrTitle"/>
          </p:nvPr>
        </p:nvSpPr>
        <p:spPr>
          <a:xfrm>
            <a:off x="3918857" y="3697577"/>
            <a:ext cx="4917323" cy="847375"/>
          </a:xfrm>
          <a:prstGeom prst="rect">
            <a:avLst/>
          </a:prstGeom>
          <a:noFill/>
          <a:ln>
            <a:noFill/>
          </a:ln>
        </p:spPr>
        <p:txBody>
          <a:bodyPr spcFirstLastPara="1" wrap="square" lIns="68575" tIns="34275" rIns="68575" bIns="34275" anchor="b" anchorCtr="0">
            <a:noAutofit/>
          </a:bodyPr>
          <a:lstStyle>
            <a:lvl1pPr lvl="0" algn="r">
              <a:lnSpc>
                <a:spcPct val="90000"/>
              </a:lnSpc>
              <a:spcBef>
                <a:spcPts val="0"/>
              </a:spcBef>
              <a:spcAft>
                <a:spcPts val="0"/>
              </a:spcAft>
              <a:buClr>
                <a:srgbClr val="25414E"/>
              </a:buClr>
              <a:buSzPts val="2700"/>
              <a:buFont typeface="Calibri"/>
              <a:buNone/>
              <a:defRPr sz="2700" b="1">
                <a:solidFill>
                  <a:srgbClr val="25414E"/>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61" name="Google Shape;61;p14"/>
          <p:cNvSpPr txBox="1">
            <a:spLocks noGrp="1"/>
          </p:cNvSpPr>
          <p:nvPr>
            <p:ph type="subTitle" idx="1"/>
          </p:nvPr>
        </p:nvSpPr>
        <p:spPr>
          <a:xfrm>
            <a:off x="3918857" y="4544952"/>
            <a:ext cx="4917323" cy="485425"/>
          </a:xfrm>
          <a:prstGeom prst="rect">
            <a:avLst/>
          </a:prstGeom>
          <a:noFill/>
          <a:ln>
            <a:noFill/>
          </a:ln>
        </p:spPr>
        <p:txBody>
          <a:bodyPr spcFirstLastPara="1" wrap="square" lIns="68575" tIns="34275" rIns="68575" bIns="34275" anchor="t" anchorCtr="0">
            <a:noAutofit/>
          </a:bodyPr>
          <a:lstStyle>
            <a:lvl1pPr lvl="0" algn="r">
              <a:lnSpc>
                <a:spcPct val="90000"/>
              </a:lnSpc>
              <a:spcBef>
                <a:spcPts val="0"/>
              </a:spcBef>
              <a:spcAft>
                <a:spcPts val="0"/>
              </a:spcAft>
              <a:buClr>
                <a:schemeClr val="dk2"/>
              </a:buClr>
              <a:buSzPts val="1200"/>
              <a:buNone/>
              <a:defRPr sz="1200">
                <a:solidFill>
                  <a:schemeClr val="dk2"/>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62" name="Google Shape;62;p14"/>
          <p:cNvSpPr/>
          <p:nvPr/>
        </p:nvSpPr>
        <p:spPr>
          <a:xfrm>
            <a:off x="5433180" y="1856379"/>
            <a:ext cx="3356" cy="860"/>
          </a:xfrm>
          <a:custGeom>
            <a:avLst/>
            <a:gdLst/>
            <a:ahLst/>
            <a:cxnLst/>
            <a:rect l="l" t="t" r="r" b="b"/>
            <a:pathLst>
              <a:path w="4475" h="1146" extrusionOk="0">
                <a:moveTo>
                  <a:pt x="4475" y="0"/>
                </a:moveTo>
                <a:lnTo>
                  <a:pt x="1840" y="711"/>
                </a:lnTo>
                <a:cubicBezTo>
                  <a:pt x="56" y="1154"/>
                  <a:pt x="-554" y="1283"/>
                  <a:pt x="562" y="986"/>
                </a:cubicBezTo>
                <a:lnTo>
                  <a:pt x="4475" y="0"/>
                </a:lnTo>
                <a:close/>
              </a:path>
            </a:pathLst>
          </a:cu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50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750"/>
                                        <p:tgtEl>
                                          <p:spTgt spid="60"/>
                                        </p:tgtEl>
                                      </p:cBhvr>
                                    </p:animEffect>
                                  </p:childTnLst>
                                </p:cTn>
                              </p:par>
                              <p:par>
                                <p:cTn id="8" presetID="10" presetClass="entr" presetSubtype="0" fill="hold" nodeType="withEffect">
                                  <p:stCondLst>
                                    <p:cond delay="1500"/>
                                  </p:stCondLst>
                                  <p:childTnLst>
                                    <p:set>
                                      <p:cBhvr>
                                        <p:cTn id="9" dur="1" fill="hold">
                                          <p:stCondLst>
                                            <p:cond delay="0"/>
                                          </p:stCondLst>
                                        </p:cTn>
                                        <p:tgtEl>
                                          <p:spTgt spid="61">
                                            <p:txEl>
                                              <p:pRg st="0" end="0"/>
                                            </p:txEl>
                                          </p:spTgt>
                                        </p:tgtEl>
                                        <p:attrNameLst>
                                          <p:attrName>style.visibility</p:attrName>
                                        </p:attrNameLst>
                                      </p:cBhvr>
                                      <p:to>
                                        <p:strVal val="visible"/>
                                      </p:to>
                                    </p:set>
                                    <p:animEffect transition="in" filter="fade">
                                      <p:cBhvr>
                                        <p:cTn id="10" dur="750"/>
                                        <p:tgtEl>
                                          <p:spTgt spid="61">
                                            <p:txEl>
                                              <p:pRg st="0" end="0"/>
                                            </p:txEl>
                                          </p:spTgt>
                                        </p:tgtEl>
                                      </p:cBhvr>
                                    </p:animEffect>
                                  </p:childTnLst>
                                </p:cTn>
                              </p:par>
                              <p:par>
                                <p:cTn id="11" presetID="10" presetClass="entr" presetSubtype="0" fill="hold" nodeType="withEffect">
                                  <p:stCondLst>
                                    <p:cond delay="1500"/>
                                  </p:stCondLst>
                                  <p:childTnLst>
                                    <p:set>
                                      <p:cBhvr>
                                        <p:cTn id="12" dur="1" fill="hold">
                                          <p:stCondLst>
                                            <p:cond delay="0"/>
                                          </p:stCondLst>
                                        </p:cTn>
                                        <p:tgtEl>
                                          <p:spTgt spid="61">
                                            <p:txEl>
                                              <p:pRg st="1" end="1"/>
                                            </p:txEl>
                                          </p:spTgt>
                                        </p:tgtEl>
                                        <p:attrNameLst>
                                          <p:attrName>style.visibility</p:attrName>
                                        </p:attrNameLst>
                                      </p:cBhvr>
                                      <p:to>
                                        <p:strVal val="visible"/>
                                      </p:to>
                                    </p:set>
                                    <p:animEffect transition="in" filter="fade">
                                      <p:cBhvr>
                                        <p:cTn id="13" dur="750"/>
                                        <p:tgtEl>
                                          <p:spTgt spid="61">
                                            <p:txEl>
                                              <p:pRg st="1" end="1"/>
                                            </p:txEl>
                                          </p:spTgt>
                                        </p:tgtEl>
                                      </p:cBhvr>
                                    </p:animEffect>
                                  </p:childTnLst>
                                </p:cTn>
                              </p:par>
                              <p:par>
                                <p:cTn id="14" presetID="10" presetClass="entr" presetSubtype="0" fill="hold" nodeType="withEffect">
                                  <p:stCondLst>
                                    <p:cond delay="1500"/>
                                  </p:stCondLst>
                                  <p:childTnLst>
                                    <p:set>
                                      <p:cBhvr>
                                        <p:cTn id="15" dur="1" fill="hold">
                                          <p:stCondLst>
                                            <p:cond delay="0"/>
                                          </p:stCondLst>
                                        </p:cTn>
                                        <p:tgtEl>
                                          <p:spTgt spid="61">
                                            <p:txEl>
                                              <p:pRg st="2" end="2"/>
                                            </p:txEl>
                                          </p:spTgt>
                                        </p:tgtEl>
                                        <p:attrNameLst>
                                          <p:attrName>style.visibility</p:attrName>
                                        </p:attrNameLst>
                                      </p:cBhvr>
                                      <p:to>
                                        <p:strVal val="visible"/>
                                      </p:to>
                                    </p:set>
                                    <p:animEffect transition="in" filter="fade">
                                      <p:cBhvr>
                                        <p:cTn id="16" dur="750"/>
                                        <p:tgtEl>
                                          <p:spTgt spid="61">
                                            <p:txEl>
                                              <p:pRg st="2" end="2"/>
                                            </p:txEl>
                                          </p:spTgt>
                                        </p:tgtEl>
                                      </p:cBhvr>
                                    </p:animEffect>
                                  </p:childTnLst>
                                </p:cTn>
                              </p:par>
                              <p:par>
                                <p:cTn id="17" presetID="10" presetClass="entr" presetSubtype="0" fill="hold" nodeType="withEffect">
                                  <p:stCondLst>
                                    <p:cond delay="1500"/>
                                  </p:stCondLst>
                                  <p:childTnLst>
                                    <p:set>
                                      <p:cBhvr>
                                        <p:cTn id="18" dur="1" fill="hold">
                                          <p:stCondLst>
                                            <p:cond delay="0"/>
                                          </p:stCondLst>
                                        </p:cTn>
                                        <p:tgtEl>
                                          <p:spTgt spid="61">
                                            <p:txEl>
                                              <p:pRg st="3" end="3"/>
                                            </p:txEl>
                                          </p:spTgt>
                                        </p:tgtEl>
                                        <p:attrNameLst>
                                          <p:attrName>style.visibility</p:attrName>
                                        </p:attrNameLst>
                                      </p:cBhvr>
                                      <p:to>
                                        <p:strVal val="visible"/>
                                      </p:to>
                                    </p:set>
                                    <p:animEffect transition="in" filter="fade">
                                      <p:cBhvr>
                                        <p:cTn id="19" dur="750"/>
                                        <p:tgtEl>
                                          <p:spTgt spid="61">
                                            <p:txEl>
                                              <p:pRg st="3" end="3"/>
                                            </p:txEl>
                                          </p:spTgt>
                                        </p:tgtEl>
                                      </p:cBhvr>
                                    </p:animEffect>
                                  </p:childTnLst>
                                </p:cTn>
                              </p:par>
                              <p:par>
                                <p:cTn id="20" presetID="10" presetClass="entr" presetSubtype="0" fill="hold" nodeType="withEffect">
                                  <p:stCondLst>
                                    <p:cond delay="1500"/>
                                  </p:stCondLst>
                                  <p:childTnLst>
                                    <p:set>
                                      <p:cBhvr>
                                        <p:cTn id="21" dur="1" fill="hold">
                                          <p:stCondLst>
                                            <p:cond delay="0"/>
                                          </p:stCondLst>
                                        </p:cTn>
                                        <p:tgtEl>
                                          <p:spTgt spid="61">
                                            <p:txEl>
                                              <p:pRg st="4" end="4"/>
                                            </p:txEl>
                                          </p:spTgt>
                                        </p:tgtEl>
                                        <p:attrNameLst>
                                          <p:attrName>style.visibility</p:attrName>
                                        </p:attrNameLst>
                                      </p:cBhvr>
                                      <p:to>
                                        <p:strVal val="visible"/>
                                      </p:to>
                                    </p:set>
                                    <p:animEffect transition="in" filter="fade">
                                      <p:cBhvr>
                                        <p:cTn id="22" dur="750"/>
                                        <p:tgtEl>
                                          <p:spTgt spid="61">
                                            <p:txEl>
                                              <p:pRg st="4" end="4"/>
                                            </p:txEl>
                                          </p:spTgt>
                                        </p:tgtEl>
                                      </p:cBhvr>
                                    </p:animEffect>
                                  </p:childTnLst>
                                </p:cTn>
                              </p:par>
                              <p:par>
                                <p:cTn id="23" presetID="10" presetClass="entr" presetSubtype="0" fill="hold" nodeType="withEffect">
                                  <p:stCondLst>
                                    <p:cond delay="1500"/>
                                  </p:stCondLst>
                                  <p:childTnLst>
                                    <p:set>
                                      <p:cBhvr>
                                        <p:cTn id="24" dur="1" fill="hold">
                                          <p:stCondLst>
                                            <p:cond delay="0"/>
                                          </p:stCondLst>
                                        </p:cTn>
                                        <p:tgtEl>
                                          <p:spTgt spid="61">
                                            <p:txEl>
                                              <p:pRg st="5" end="5"/>
                                            </p:txEl>
                                          </p:spTgt>
                                        </p:tgtEl>
                                        <p:attrNameLst>
                                          <p:attrName>style.visibility</p:attrName>
                                        </p:attrNameLst>
                                      </p:cBhvr>
                                      <p:to>
                                        <p:strVal val="visible"/>
                                      </p:to>
                                    </p:set>
                                    <p:animEffect transition="in" filter="fade">
                                      <p:cBhvr>
                                        <p:cTn id="25" dur="750"/>
                                        <p:tgtEl>
                                          <p:spTgt spid="61">
                                            <p:txEl>
                                              <p:pRg st="5" end="5"/>
                                            </p:txEl>
                                          </p:spTgt>
                                        </p:tgtEl>
                                      </p:cBhvr>
                                    </p:animEffect>
                                  </p:childTnLst>
                                </p:cTn>
                              </p:par>
                              <p:par>
                                <p:cTn id="26" presetID="10" presetClass="entr" presetSubtype="0" fill="hold" nodeType="withEffect">
                                  <p:stCondLst>
                                    <p:cond delay="1500"/>
                                  </p:stCondLst>
                                  <p:childTnLst>
                                    <p:set>
                                      <p:cBhvr>
                                        <p:cTn id="27" dur="1" fill="hold">
                                          <p:stCondLst>
                                            <p:cond delay="0"/>
                                          </p:stCondLst>
                                        </p:cTn>
                                        <p:tgtEl>
                                          <p:spTgt spid="61">
                                            <p:txEl>
                                              <p:pRg st="6" end="6"/>
                                            </p:txEl>
                                          </p:spTgt>
                                        </p:tgtEl>
                                        <p:attrNameLst>
                                          <p:attrName>style.visibility</p:attrName>
                                        </p:attrNameLst>
                                      </p:cBhvr>
                                      <p:to>
                                        <p:strVal val="visible"/>
                                      </p:to>
                                    </p:set>
                                    <p:animEffect transition="in" filter="fade">
                                      <p:cBhvr>
                                        <p:cTn id="28" dur="750"/>
                                        <p:tgtEl>
                                          <p:spTgt spid="61">
                                            <p:txEl>
                                              <p:pRg st="6" end="6"/>
                                            </p:txEl>
                                          </p:spTgt>
                                        </p:tgtEl>
                                      </p:cBhvr>
                                    </p:animEffect>
                                  </p:childTnLst>
                                </p:cTn>
                              </p:par>
                              <p:par>
                                <p:cTn id="29" presetID="10" presetClass="entr" presetSubtype="0" fill="hold" nodeType="withEffect">
                                  <p:stCondLst>
                                    <p:cond delay="1500"/>
                                  </p:stCondLst>
                                  <p:childTnLst>
                                    <p:set>
                                      <p:cBhvr>
                                        <p:cTn id="30" dur="1" fill="hold">
                                          <p:stCondLst>
                                            <p:cond delay="0"/>
                                          </p:stCondLst>
                                        </p:cTn>
                                        <p:tgtEl>
                                          <p:spTgt spid="61">
                                            <p:txEl>
                                              <p:pRg st="7" end="7"/>
                                            </p:txEl>
                                          </p:spTgt>
                                        </p:tgtEl>
                                        <p:attrNameLst>
                                          <p:attrName>style.visibility</p:attrName>
                                        </p:attrNameLst>
                                      </p:cBhvr>
                                      <p:to>
                                        <p:strVal val="visible"/>
                                      </p:to>
                                    </p:set>
                                    <p:animEffect transition="in" filter="fade">
                                      <p:cBhvr>
                                        <p:cTn id="31" dur="750"/>
                                        <p:tgtEl>
                                          <p:spTgt spid="61">
                                            <p:txEl>
                                              <p:pRg st="7" end="7"/>
                                            </p:txEl>
                                          </p:spTgt>
                                        </p:tgtEl>
                                      </p:cBhvr>
                                    </p:animEffect>
                                  </p:childTnLst>
                                </p:cTn>
                              </p:par>
                              <p:par>
                                <p:cTn id="32" presetID="10" presetClass="entr" presetSubtype="0" fill="hold" nodeType="withEffect">
                                  <p:stCondLst>
                                    <p:cond delay="1500"/>
                                  </p:stCondLst>
                                  <p:childTnLst>
                                    <p:set>
                                      <p:cBhvr>
                                        <p:cTn id="33" dur="1" fill="hold">
                                          <p:stCondLst>
                                            <p:cond delay="0"/>
                                          </p:stCondLst>
                                        </p:cTn>
                                        <p:tgtEl>
                                          <p:spTgt spid="61">
                                            <p:txEl>
                                              <p:pRg st="8" end="8"/>
                                            </p:txEl>
                                          </p:spTgt>
                                        </p:tgtEl>
                                        <p:attrNameLst>
                                          <p:attrName>style.visibility</p:attrName>
                                        </p:attrNameLst>
                                      </p:cBhvr>
                                      <p:to>
                                        <p:strVal val="visible"/>
                                      </p:to>
                                    </p:set>
                                    <p:animEffect transition="in" filter="fade">
                                      <p:cBhvr>
                                        <p:cTn id="34" dur="750"/>
                                        <p:tgtEl>
                                          <p:spTgt spid="61">
                                            <p:txEl>
                                              <p:pRg st="8" end="8"/>
                                            </p:txEl>
                                          </p:spTgt>
                                        </p:tgtEl>
                                      </p:cBhvr>
                                    </p:animEffect>
                                  </p:childTnLst>
                                </p:cTn>
                              </p:par>
                              <p:par>
                                <p:cTn id="35" presetID="2" presetClass="entr" presetSubtype="4" fill="hold" nodeType="with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additive="base">
                                        <p:cTn id="37" dur="1000"/>
                                        <p:tgtEl>
                                          <p:spTgt spid="59"/>
                                        </p:tgtEl>
                                        <p:attrNameLst>
                                          <p:attrName>ppt_y</p:attrName>
                                        </p:attrNameLst>
                                      </p:cBhvr>
                                      <p:tavLst>
                                        <p:tav tm="0">
                                          <p:val>
                                            <p:strVal val="#ppt_y+1"/>
                                          </p:val>
                                        </p:tav>
                                        <p:tav tm="100000">
                                          <p:val>
                                            <p:strVal val="#ppt_y"/>
                                          </p:val>
                                        </p:tav>
                                      </p:tavLst>
                                    </p:anim>
                                  </p:childTnLst>
                                </p:cTn>
                              </p:par>
                              <p:par>
                                <p:cTn id="38" presetID="10" presetClass="entr" presetSubtype="0" fill="hold" nodeType="withEffect">
                                  <p:stCondLst>
                                    <p:cond delay="750"/>
                                  </p:stCondLst>
                                  <p:childTnLst>
                                    <p:set>
                                      <p:cBhvr>
                                        <p:cTn id="39" dur="1" fill="hold">
                                          <p:stCondLst>
                                            <p:cond delay="0"/>
                                          </p:stCondLst>
                                        </p:cTn>
                                        <p:tgtEl>
                                          <p:spTgt spid="58"/>
                                        </p:tgtEl>
                                        <p:attrNameLst>
                                          <p:attrName>style.visibility</p:attrName>
                                        </p:attrNameLst>
                                      </p:cBhvr>
                                      <p:to>
                                        <p:strVal val="visible"/>
                                      </p:to>
                                    </p:set>
                                    <p:animEffect transition="in" filter="fade">
                                      <p:cBhvr>
                                        <p:cTn id="40" dur="75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63"/>
        <p:cNvGrpSpPr/>
        <p:nvPr/>
      </p:nvGrpSpPr>
      <p:grpSpPr>
        <a:xfrm>
          <a:off x="0" y="0"/>
          <a:ext cx="0" cy="0"/>
          <a:chOff x="0" y="0"/>
          <a:chExt cx="0" cy="0"/>
        </a:xfrm>
      </p:grpSpPr>
      <p:pic>
        <p:nvPicPr>
          <p:cNvPr id="64" name="Google Shape;64;p15"/>
          <p:cNvPicPr preferRelativeResize="0"/>
          <p:nvPr/>
        </p:nvPicPr>
        <p:blipFill rotWithShape="1">
          <a:blip r:embed="rId2">
            <a:alphaModFix/>
          </a:blip>
          <a:srcRect/>
          <a:stretch/>
        </p:blipFill>
        <p:spPr>
          <a:xfrm>
            <a:off x="0" y="1106632"/>
            <a:ext cx="9144000" cy="4036868"/>
          </a:xfrm>
          <a:prstGeom prst="rect">
            <a:avLst/>
          </a:prstGeom>
          <a:noFill/>
          <a:ln>
            <a:noFill/>
          </a:ln>
        </p:spPr>
      </p:pic>
      <p:sp>
        <p:nvSpPr>
          <p:cNvPr id="65" name="Google Shape;65;p15"/>
          <p:cNvSpPr/>
          <p:nvPr/>
        </p:nvSpPr>
        <p:spPr>
          <a:xfrm>
            <a:off x="0" y="0"/>
            <a:ext cx="9144000" cy="1111827"/>
          </a:xfrm>
          <a:prstGeom prst="rect">
            <a:avLst/>
          </a:prstGeom>
          <a:solidFill>
            <a:srgbClr val="24959B"/>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6"/>
        <p:cNvGrpSpPr/>
        <p:nvPr/>
      </p:nvGrpSpPr>
      <p:grpSpPr>
        <a:xfrm>
          <a:off x="0" y="0"/>
          <a:ext cx="0" cy="0"/>
          <a:chOff x="0" y="0"/>
          <a:chExt cx="0" cy="0"/>
        </a:xfrm>
      </p:grpSpPr>
      <p:sp>
        <p:nvSpPr>
          <p:cNvPr id="67" name="Google Shape;67;p16"/>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68" name="Google Shape;68;p16"/>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9" name="Google Shape;69;p16"/>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0" name="Google Shape;70;p16"/>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1" name="Google Shape;71;p16"/>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6_Title Slide">
  <p:cSld name="6_Title Slide">
    <p:bg>
      <p:bgPr>
        <a:solidFill>
          <a:srgbClr val="024153"/>
        </a:solidFill>
        <a:effectLst/>
      </p:bgPr>
    </p:bg>
    <p:spTree>
      <p:nvGrpSpPr>
        <p:cNvPr id="1" name="Shape 72"/>
        <p:cNvGrpSpPr/>
        <p:nvPr/>
      </p:nvGrpSpPr>
      <p:grpSpPr>
        <a:xfrm>
          <a:off x="0" y="0"/>
          <a:ext cx="0" cy="0"/>
          <a:chOff x="0" y="0"/>
          <a:chExt cx="0" cy="0"/>
        </a:xfrm>
      </p:grpSpPr>
      <p:sp>
        <p:nvSpPr>
          <p:cNvPr id="73" name="Google Shape;73;p17"/>
          <p:cNvSpPr txBox="1">
            <a:spLocks noGrp="1"/>
          </p:cNvSpPr>
          <p:nvPr>
            <p:ph type="ctrTitle"/>
          </p:nvPr>
        </p:nvSpPr>
        <p:spPr>
          <a:xfrm>
            <a:off x="642258" y="1195473"/>
            <a:ext cx="5295626" cy="1321811"/>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lt1"/>
              </a:buClr>
              <a:buSzPts val="4100"/>
              <a:buFont typeface="Calibri"/>
              <a:buNone/>
              <a:defRPr sz="4100" b="1">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4" name="Google Shape;74;p17"/>
          <p:cNvSpPr/>
          <p:nvPr/>
        </p:nvSpPr>
        <p:spPr>
          <a:xfrm>
            <a:off x="5433180" y="1856379"/>
            <a:ext cx="3356" cy="860"/>
          </a:xfrm>
          <a:custGeom>
            <a:avLst/>
            <a:gdLst/>
            <a:ahLst/>
            <a:cxnLst/>
            <a:rect l="l" t="t" r="r" b="b"/>
            <a:pathLst>
              <a:path w="4475" h="1146" extrusionOk="0">
                <a:moveTo>
                  <a:pt x="4475" y="0"/>
                </a:moveTo>
                <a:lnTo>
                  <a:pt x="1840" y="711"/>
                </a:lnTo>
                <a:cubicBezTo>
                  <a:pt x="56" y="1154"/>
                  <a:pt x="-554" y="1283"/>
                  <a:pt x="562" y="986"/>
                </a:cubicBezTo>
                <a:lnTo>
                  <a:pt x="4475" y="0"/>
                </a:lnTo>
                <a:close/>
              </a:path>
            </a:pathLst>
          </a:cu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75" name="Google Shape;75;p17"/>
          <p:cNvSpPr/>
          <p:nvPr/>
        </p:nvSpPr>
        <p:spPr>
          <a:xfrm>
            <a:off x="2285" y="2874221"/>
            <a:ext cx="9141581" cy="2269279"/>
          </a:xfrm>
          <a:custGeom>
            <a:avLst/>
            <a:gdLst/>
            <a:ahLst/>
            <a:cxnLst/>
            <a:rect l="l" t="t" r="r" b="b"/>
            <a:pathLst>
              <a:path w="3840" h="951" extrusionOk="0">
                <a:moveTo>
                  <a:pt x="0" y="57"/>
                </a:moveTo>
                <a:cubicBezTo>
                  <a:pt x="0" y="57"/>
                  <a:pt x="142" y="326"/>
                  <a:pt x="1060" y="396"/>
                </a:cubicBezTo>
                <a:cubicBezTo>
                  <a:pt x="1977" y="465"/>
                  <a:pt x="3073" y="0"/>
                  <a:pt x="3840" y="203"/>
                </a:cubicBezTo>
                <a:cubicBezTo>
                  <a:pt x="3840" y="951"/>
                  <a:pt x="3840" y="951"/>
                  <a:pt x="3840" y="951"/>
                </a:cubicBezTo>
                <a:cubicBezTo>
                  <a:pt x="0" y="951"/>
                  <a:pt x="0" y="951"/>
                  <a:pt x="0" y="951"/>
                </a:cubicBezTo>
                <a:lnTo>
                  <a:pt x="0" y="57"/>
                </a:lnTo>
                <a:close/>
              </a:path>
            </a:pathLst>
          </a:custGeom>
          <a:solidFill>
            <a:srgbClr val="024153"/>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76" name="Google Shape;76;p17"/>
          <p:cNvSpPr/>
          <p:nvPr/>
        </p:nvSpPr>
        <p:spPr>
          <a:xfrm>
            <a:off x="-7144" y="3086860"/>
            <a:ext cx="9151746" cy="2056640"/>
          </a:xfrm>
          <a:custGeom>
            <a:avLst/>
            <a:gdLst/>
            <a:ahLst/>
            <a:cxnLst/>
            <a:rect l="l" t="t" r="r" b="b"/>
            <a:pathLst>
              <a:path w="3836" h="860" extrusionOk="0">
                <a:moveTo>
                  <a:pt x="0" y="192"/>
                </a:moveTo>
                <a:cubicBezTo>
                  <a:pt x="0" y="192"/>
                  <a:pt x="579" y="461"/>
                  <a:pt x="1413" y="331"/>
                </a:cubicBezTo>
                <a:cubicBezTo>
                  <a:pt x="2247" y="200"/>
                  <a:pt x="3344" y="0"/>
                  <a:pt x="3836" y="279"/>
                </a:cubicBezTo>
                <a:cubicBezTo>
                  <a:pt x="3836" y="860"/>
                  <a:pt x="3836" y="860"/>
                  <a:pt x="3836" y="860"/>
                </a:cubicBezTo>
                <a:cubicBezTo>
                  <a:pt x="0" y="860"/>
                  <a:pt x="0" y="860"/>
                  <a:pt x="0" y="860"/>
                </a:cubicBezTo>
                <a:lnTo>
                  <a:pt x="0" y="192"/>
                </a:lnTo>
                <a:close/>
              </a:path>
            </a:pathLst>
          </a:custGeom>
          <a:solidFill>
            <a:schemeClr val="lt1"/>
          </a:solidFill>
          <a:ln w="9525" cap="flat" cmpd="sng">
            <a:solidFill>
              <a:srgbClr val="024153"/>
            </a:solidFill>
            <a:prstDash val="solid"/>
            <a:round/>
            <a:headEnd type="none" w="sm" len="sm"/>
            <a:tailEnd type="none" w="sm" len="sm"/>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750"/>
                                        <p:tgtEl>
                                          <p:spTgt spid="73"/>
                                        </p:tgtEl>
                                      </p:cBhvr>
                                    </p:animEffect>
                                  </p:childTnLst>
                                </p:cTn>
                              </p:par>
                              <p:par>
                                <p:cTn id="8" presetID="2" presetClass="entr" presetSubtype="4" fill="hold" nodeType="withEffect">
                                  <p:stCondLst>
                                    <p:cond delay="0"/>
                                  </p:stCondLst>
                                  <p:childTnLst>
                                    <p:set>
                                      <p:cBhvr>
                                        <p:cTn id="9" dur="1" fill="hold">
                                          <p:stCondLst>
                                            <p:cond delay="0"/>
                                          </p:stCondLst>
                                        </p:cTn>
                                        <p:tgtEl>
                                          <p:spTgt spid="76"/>
                                        </p:tgtEl>
                                        <p:attrNameLst>
                                          <p:attrName>style.visibility</p:attrName>
                                        </p:attrNameLst>
                                      </p:cBhvr>
                                      <p:to>
                                        <p:strVal val="visible"/>
                                      </p:to>
                                    </p:set>
                                    <p:anim calcmode="lin" valueType="num">
                                      <p:cBhvr additive="base">
                                        <p:cTn id="10" dur="1000"/>
                                        <p:tgtEl>
                                          <p:spTgt spid="76"/>
                                        </p:tgtEl>
                                        <p:attrNameLst>
                                          <p:attrName>ppt_y</p:attrName>
                                        </p:attrNameLst>
                                      </p:cBhvr>
                                      <p:tavLst>
                                        <p:tav tm="0">
                                          <p:val>
                                            <p:strVal val="#ppt_y+1"/>
                                          </p:val>
                                        </p:tav>
                                        <p:tav tm="100000">
                                          <p:val>
                                            <p:strVal val="#ppt_y"/>
                                          </p:val>
                                        </p:tav>
                                      </p:tavLst>
                                    </p:anim>
                                  </p:childTnLst>
                                </p:cTn>
                              </p:par>
                              <p:par>
                                <p:cTn id="11" presetID="10" presetClass="entr" presetSubtype="0" fill="hold" nodeType="withEffect">
                                  <p:stCondLst>
                                    <p:cond delay="1000"/>
                                  </p:stCondLst>
                                  <p:childTnLst>
                                    <p:set>
                                      <p:cBhvr>
                                        <p:cTn id="12" dur="1" fill="hold">
                                          <p:stCondLst>
                                            <p:cond delay="0"/>
                                          </p:stCondLst>
                                        </p:cTn>
                                        <p:tgtEl>
                                          <p:spTgt spid="75"/>
                                        </p:tgtEl>
                                        <p:attrNameLst>
                                          <p:attrName>style.visibility</p:attrName>
                                        </p:attrNameLst>
                                      </p:cBhvr>
                                      <p:to>
                                        <p:strVal val="visible"/>
                                      </p:to>
                                    </p:set>
                                    <p:animEffect transition="in" filter="fade">
                                      <p:cBhvr>
                                        <p:cTn id="13" dur="75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77"/>
        <p:cNvGrpSpPr/>
        <p:nvPr/>
      </p:nvGrpSpPr>
      <p:grpSpPr>
        <a:xfrm>
          <a:off x="0" y="0"/>
          <a:ext cx="0" cy="0"/>
          <a:chOff x="0" y="0"/>
          <a:chExt cx="0" cy="0"/>
        </a:xfrm>
      </p:grpSpPr>
      <p:sp>
        <p:nvSpPr>
          <p:cNvPr id="78" name="Google Shape;78;p18"/>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rmAutofit/>
          </a:bodyPr>
          <a:lstStyle>
            <a:lvl1pPr lvl="0" algn="ctr">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9" name="Google Shape;79;p18"/>
          <p:cNvSpPr txBox="1">
            <a:spLocks noGrp="1"/>
          </p:cNvSpPr>
          <p:nvPr>
            <p:ph type="subTitle" idx="1"/>
          </p:nvPr>
        </p:nvSpPr>
        <p:spPr>
          <a:xfrm>
            <a:off x="1143000" y="2701528"/>
            <a:ext cx="6858000" cy="1241821"/>
          </a:xfrm>
          <a:prstGeom prst="rect">
            <a:avLst/>
          </a:prstGeom>
          <a:noFill/>
          <a:ln>
            <a:noFill/>
          </a:ln>
        </p:spPr>
        <p:txBody>
          <a:bodyPr spcFirstLastPara="1" wrap="square" lIns="68575" tIns="34275" rIns="68575" bIns="34275" anchor="t" anchorCtr="0">
            <a:norm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80" name="Google Shape;80;p18"/>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1" name="Google Shape;81;p18"/>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2" name="Google Shape;82;p18"/>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3"/>
        <p:cNvGrpSpPr/>
        <p:nvPr/>
      </p:nvGrpSpPr>
      <p:grpSpPr>
        <a:xfrm>
          <a:off x="0" y="0"/>
          <a:ext cx="0" cy="0"/>
          <a:chOff x="0" y="0"/>
          <a:chExt cx="0" cy="0"/>
        </a:xfrm>
      </p:grpSpPr>
      <p:sp>
        <p:nvSpPr>
          <p:cNvPr id="84" name="Google Shape;84;p19"/>
          <p:cNvSpPr txBox="1">
            <a:spLocks noGrp="1"/>
          </p:cNvSpPr>
          <p:nvPr>
            <p:ph type="title"/>
          </p:nvPr>
        </p:nvSpPr>
        <p:spPr>
          <a:xfrm>
            <a:off x="623888" y="1282304"/>
            <a:ext cx="7886700" cy="2139553"/>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85" name="Google Shape;85;p19"/>
          <p:cNvSpPr txBox="1">
            <a:spLocks noGrp="1"/>
          </p:cNvSpPr>
          <p:nvPr>
            <p:ph type="body" idx="1"/>
          </p:nvPr>
        </p:nvSpPr>
        <p:spPr>
          <a:xfrm>
            <a:off x="623888" y="3442097"/>
            <a:ext cx="7886700" cy="112514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rgbClr val="888888"/>
              </a:buClr>
              <a:buSzPts val="1800"/>
              <a:buNone/>
              <a:defRPr sz="1800">
                <a:solidFill>
                  <a:srgbClr val="888888"/>
                </a:solidFill>
              </a:defRPr>
            </a:lvl1pPr>
            <a:lvl2pPr marL="914400" lvl="1" indent="-228600" algn="l">
              <a:lnSpc>
                <a:spcPct val="90000"/>
              </a:lnSpc>
              <a:spcBef>
                <a:spcPts val="400"/>
              </a:spcBef>
              <a:spcAft>
                <a:spcPts val="0"/>
              </a:spcAft>
              <a:buClr>
                <a:srgbClr val="888888"/>
              </a:buClr>
              <a:buSzPts val="1500"/>
              <a:buNone/>
              <a:defRPr sz="1500">
                <a:solidFill>
                  <a:srgbClr val="888888"/>
                </a:solidFill>
              </a:defRPr>
            </a:lvl2pPr>
            <a:lvl3pPr marL="1371600" lvl="2" indent="-228600" algn="l">
              <a:lnSpc>
                <a:spcPct val="90000"/>
              </a:lnSpc>
              <a:spcBef>
                <a:spcPts val="400"/>
              </a:spcBef>
              <a:spcAft>
                <a:spcPts val="0"/>
              </a:spcAft>
              <a:buClr>
                <a:srgbClr val="888888"/>
              </a:buClr>
              <a:buSzPts val="1400"/>
              <a:buNone/>
              <a:defRPr sz="1400">
                <a:solidFill>
                  <a:srgbClr val="888888"/>
                </a:solidFill>
              </a:defRPr>
            </a:lvl3pPr>
            <a:lvl4pPr marL="1828800" lvl="3" indent="-228600" algn="l">
              <a:lnSpc>
                <a:spcPct val="90000"/>
              </a:lnSpc>
              <a:spcBef>
                <a:spcPts val="400"/>
              </a:spcBef>
              <a:spcAft>
                <a:spcPts val="0"/>
              </a:spcAft>
              <a:buClr>
                <a:srgbClr val="888888"/>
              </a:buClr>
              <a:buSzPts val="1200"/>
              <a:buNone/>
              <a:defRPr sz="1200">
                <a:solidFill>
                  <a:srgbClr val="888888"/>
                </a:solidFill>
              </a:defRPr>
            </a:lvl4pPr>
            <a:lvl5pPr marL="2286000" lvl="4" indent="-228600" algn="l">
              <a:lnSpc>
                <a:spcPct val="90000"/>
              </a:lnSpc>
              <a:spcBef>
                <a:spcPts val="400"/>
              </a:spcBef>
              <a:spcAft>
                <a:spcPts val="0"/>
              </a:spcAft>
              <a:buClr>
                <a:srgbClr val="888888"/>
              </a:buClr>
              <a:buSzPts val="1200"/>
              <a:buNone/>
              <a:defRPr sz="1200">
                <a:solidFill>
                  <a:srgbClr val="888888"/>
                </a:solidFill>
              </a:defRPr>
            </a:lvl5pPr>
            <a:lvl6pPr marL="2743200" lvl="5" indent="-228600" algn="l">
              <a:lnSpc>
                <a:spcPct val="90000"/>
              </a:lnSpc>
              <a:spcBef>
                <a:spcPts val="400"/>
              </a:spcBef>
              <a:spcAft>
                <a:spcPts val="0"/>
              </a:spcAft>
              <a:buClr>
                <a:srgbClr val="888888"/>
              </a:buClr>
              <a:buSzPts val="1200"/>
              <a:buNone/>
              <a:defRPr sz="1200">
                <a:solidFill>
                  <a:srgbClr val="888888"/>
                </a:solidFill>
              </a:defRPr>
            </a:lvl6pPr>
            <a:lvl7pPr marL="3200400" lvl="6" indent="-228600" algn="l">
              <a:lnSpc>
                <a:spcPct val="90000"/>
              </a:lnSpc>
              <a:spcBef>
                <a:spcPts val="400"/>
              </a:spcBef>
              <a:spcAft>
                <a:spcPts val="0"/>
              </a:spcAft>
              <a:buClr>
                <a:srgbClr val="888888"/>
              </a:buClr>
              <a:buSzPts val="1200"/>
              <a:buNone/>
              <a:defRPr sz="1200">
                <a:solidFill>
                  <a:srgbClr val="888888"/>
                </a:solidFill>
              </a:defRPr>
            </a:lvl7pPr>
            <a:lvl8pPr marL="3657600" lvl="7" indent="-228600" algn="l">
              <a:lnSpc>
                <a:spcPct val="90000"/>
              </a:lnSpc>
              <a:spcBef>
                <a:spcPts val="400"/>
              </a:spcBef>
              <a:spcAft>
                <a:spcPts val="0"/>
              </a:spcAft>
              <a:buClr>
                <a:srgbClr val="888888"/>
              </a:buClr>
              <a:buSzPts val="1200"/>
              <a:buNone/>
              <a:defRPr sz="1200">
                <a:solidFill>
                  <a:srgbClr val="888888"/>
                </a:solidFill>
              </a:defRPr>
            </a:lvl8pPr>
            <a:lvl9pPr marL="4114800" lvl="8" indent="-228600" algn="l">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86" name="Google Shape;86;p19"/>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7" name="Google Shape;87;p19"/>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8" name="Google Shape;88;p19"/>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89"/>
        <p:cNvGrpSpPr/>
        <p:nvPr/>
      </p:nvGrpSpPr>
      <p:grpSpPr>
        <a:xfrm>
          <a:off x="0" y="0"/>
          <a:ext cx="0" cy="0"/>
          <a:chOff x="0" y="0"/>
          <a:chExt cx="0" cy="0"/>
        </a:xfrm>
      </p:grpSpPr>
      <p:sp>
        <p:nvSpPr>
          <p:cNvPr id="90" name="Google Shape;90;p20"/>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91" name="Google Shape;91;p20"/>
          <p:cNvSpPr txBox="1">
            <a:spLocks noGrp="1"/>
          </p:cNvSpPr>
          <p:nvPr>
            <p:ph type="body" idx="1"/>
          </p:nvPr>
        </p:nvSpPr>
        <p:spPr>
          <a:xfrm>
            <a:off x="628650" y="1369219"/>
            <a:ext cx="38862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92" name="Google Shape;92;p20"/>
          <p:cNvSpPr txBox="1">
            <a:spLocks noGrp="1"/>
          </p:cNvSpPr>
          <p:nvPr>
            <p:ph type="body" idx="2"/>
          </p:nvPr>
        </p:nvSpPr>
        <p:spPr>
          <a:xfrm>
            <a:off x="4629150" y="1369219"/>
            <a:ext cx="38862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93" name="Google Shape;93;p20"/>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4" name="Google Shape;94;p20"/>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5" name="Google Shape;95;p20"/>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96"/>
        <p:cNvGrpSpPr/>
        <p:nvPr/>
      </p:nvGrpSpPr>
      <p:grpSpPr>
        <a:xfrm>
          <a:off x="0" y="0"/>
          <a:ext cx="0" cy="0"/>
          <a:chOff x="0" y="0"/>
          <a:chExt cx="0" cy="0"/>
        </a:xfrm>
      </p:grpSpPr>
      <p:sp>
        <p:nvSpPr>
          <p:cNvPr id="97" name="Google Shape;97;p21"/>
          <p:cNvSpPr txBox="1">
            <a:spLocks noGrp="1"/>
          </p:cNvSpPr>
          <p:nvPr>
            <p:ph type="title"/>
          </p:nvPr>
        </p:nvSpPr>
        <p:spPr>
          <a:xfrm>
            <a:off x="629841"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98" name="Google Shape;98;p21"/>
          <p:cNvSpPr txBox="1">
            <a:spLocks noGrp="1"/>
          </p:cNvSpPr>
          <p:nvPr>
            <p:ph type="body" idx="1"/>
          </p:nvPr>
        </p:nvSpPr>
        <p:spPr>
          <a:xfrm>
            <a:off x="629841" y="1260872"/>
            <a:ext cx="3868340" cy="617934"/>
          </a:xfrm>
          <a:prstGeom prst="rect">
            <a:avLst/>
          </a:prstGeom>
          <a:noFill/>
          <a:ln>
            <a:noFill/>
          </a:ln>
        </p:spPr>
        <p:txBody>
          <a:bodyPr spcFirstLastPara="1" wrap="square" lIns="68575" tIns="34275" rIns="68575" bIns="34275" anchor="b" anchorCtr="0">
            <a:norm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99" name="Google Shape;99;p21"/>
          <p:cNvSpPr txBox="1">
            <a:spLocks noGrp="1"/>
          </p:cNvSpPr>
          <p:nvPr>
            <p:ph type="body" idx="2"/>
          </p:nvPr>
        </p:nvSpPr>
        <p:spPr>
          <a:xfrm>
            <a:off x="629841" y="1878806"/>
            <a:ext cx="3868340" cy="2763441"/>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00" name="Google Shape;100;p21"/>
          <p:cNvSpPr txBox="1">
            <a:spLocks noGrp="1"/>
          </p:cNvSpPr>
          <p:nvPr>
            <p:ph type="body" idx="3"/>
          </p:nvPr>
        </p:nvSpPr>
        <p:spPr>
          <a:xfrm>
            <a:off x="4629150" y="1260872"/>
            <a:ext cx="3887391" cy="617934"/>
          </a:xfrm>
          <a:prstGeom prst="rect">
            <a:avLst/>
          </a:prstGeom>
          <a:noFill/>
          <a:ln>
            <a:noFill/>
          </a:ln>
        </p:spPr>
        <p:txBody>
          <a:bodyPr spcFirstLastPara="1" wrap="square" lIns="68575" tIns="34275" rIns="68575" bIns="34275" anchor="b" anchorCtr="0">
            <a:norm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101" name="Google Shape;101;p21"/>
          <p:cNvSpPr txBox="1">
            <a:spLocks noGrp="1"/>
          </p:cNvSpPr>
          <p:nvPr>
            <p:ph type="body" idx="4"/>
          </p:nvPr>
        </p:nvSpPr>
        <p:spPr>
          <a:xfrm>
            <a:off x="4629150" y="1878806"/>
            <a:ext cx="3887391" cy="2763441"/>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02" name="Google Shape;102;p21"/>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03" name="Google Shape;103;p21"/>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04" name="Google Shape;104;p21"/>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05"/>
        <p:cNvGrpSpPr/>
        <p:nvPr/>
      </p:nvGrpSpPr>
      <p:grpSpPr>
        <a:xfrm>
          <a:off x="0" y="0"/>
          <a:ext cx="0" cy="0"/>
          <a:chOff x="0" y="0"/>
          <a:chExt cx="0" cy="0"/>
        </a:xfrm>
      </p:grpSpPr>
      <p:sp>
        <p:nvSpPr>
          <p:cNvPr id="106" name="Google Shape;106;p22"/>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07" name="Google Shape;107;p22"/>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08" name="Google Shape;108;p22"/>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09" name="Google Shape;109;p22"/>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0"/>
        <p:cNvGrpSpPr/>
        <p:nvPr/>
      </p:nvGrpSpPr>
      <p:grpSpPr>
        <a:xfrm>
          <a:off x="0" y="0"/>
          <a:ext cx="0" cy="0"/>
          <a:chOff x="0" y="0"/>
          <a:chExt cx="0" cy="0"/>
        </a:xfrm>
      </p:grpSpPr>
      <p:sp>
        <p:nvSpPr>
          <p:cNvPr id="111" name="Google Shape;111;p23"/>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2" name="Google Shape;112;p23"/>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3" name="Google Shape;113;p23"/>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14"/>
        <p:cNvGrpSpPr/>
        <p:nvPr/>
      </p:nvGrpSpPr>
      <p:grpSpPr>
        <a:xfrm>
          <a:off x="0" y="0"/>
          <a:ext cx="0" cy="0"/>
          <a:chOff x="0" y="0"/>
          <a:chExt cx="0" cy="0"/>
        </a:xfrm>
      </p:grpSpPr>
      <p:sp>
        <p:nvSpPr>
          <p:cNvPr id="115" name="Google Shape;115;p24"/>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16" name="Google Shape;116;p24"/>
          <p:cNvSpPr txBox="1">
            <a:spLocks noGrp="1"/>
          </p:cNvSpPr>
          <p:nvPr>
            <p:ph type="body" idx="1"/>
          </p:nvPr>
        </p:nvSpPr>
        <p:spPr>
          <a:xfrm>
            <a:off x="3887391" y="740569"/>
            <a:ext cx="4629150" cy="3655219"/>
          </a:xfrm>
          <a:prstGeom prst="rect">
            <a:avLst/>
          </a:prstGeom>
          <a:noFill/>
          <a:ln>
            <a:noFill/>
          </a:ln>
        </p:spPr>
        <p:txBody>
          <a:bodyPr spcFirstLastPara="1" wrap="square" lIns="68575" tIns="34275" rIns="68575" bIns="34275" anchor="t" anchorCtr="0">
            <a:normAutofit/>
          </a:bodyPr>
          <a:lstStyle>
            <a:lvl1pPr marL="457200" lvl="0" indent="-381000" algn="l">
              <a:lnSpc>
                <a:spcPct val="90000"/>
              </a:lnSpc>
              <a:spcBef>
                <a:spcPts val="800"/>
              </a:spcBef>
              <a:spcAft>
                <a:spcPts val="0"/>
              </a:spcAft>
              <a:buClr>
                <a:schemeClr val="dk1"/>
              </a:buClr>
              <a:buSzPts val="2400"/>
              <a:buChar char="•"/>
              <a:defRPr sz="2400"/>
            </a:lvl1pPr>
            <a:lvl2pPr marL="914400" lvl="1" indent="-361950" algn="l">
              <a:lnSpc>
                <a:spcPct val="90000"/>
              </a:lnSpc>
              <a:spcBef>
                <a:spcPts val="400"/>
              </a:spcBef>
              <a:spcAft>
                <a:spcPts val="0"/>
              </a:spcAft>
              <a:buClr>
                <a:schemeClr val="dk1"/>
              </a:buClr>
              <a:buSzPts val="2100"/>
              <a:buChar char="•"/>
              <a:defRPr sz="2100"/>
            </a:lvl2pPr>
            <a:lvl3pPr marL="1371600" lvl="2" indent="-342900" algn="l">
              <a:lnSpc>
                <a:spcPct val="90000"/>
              </a:lnSpc>
              <a:spcBef>
                <a:spcPts val="400"/>
              </a:spcBef>
              <a:spcAft>
                <a:spcPts val="0"/>
              </a:spcAft>
              <a:buClr>
                <a:schemeClr val="dk1"/>
              </a:buClr>
              <a:buSzPts val="1800"/>
              <a:buChar char="•"/>
              <a:defRPr sz="1800"/>
            </a:lvl3pPr>
            <a:lvl4pPr marL="1828800" lvl="3" indent="-323850" algn="l">
              <a:lnSpc>
                <a:spcPct val="90000"/>
              </a:lnSpc>
              <a:spcBef>
                <a:spcPts val="400"/>
              </a:spcBef>
              <a:spcAft>
                <a:spcPts val="0"/>
              </a:spcAft>
              <a:buClr>
                <a:schemeClr val="dk1"/>
              </a:buClr>
              <a:buSzPts val="1500"/>
              <a:buChar char="•"/>
              <a:defRPr sz="1500"/>
            </a:lvl4pPr>
            <a:lvl5pPr marL="2286000" lvl="4" indent="-323850" algn="l">
              <a:lnSpc>
                <a:spcPct val="90000"/>
              </a:lnSpc>
              <a:spcBef>
                <a:spcPts val="400"/>
              </a:spcBef>
              <a:spcAft>
                <a:spcPts val="0"/>
              </a:spcAft>
              <a:buClr>
                <a:schemeClr val="dk1"/>
              </a:buClr>
              <a:buSzPts val="1500"/>
              <a:buChar char="•"/>
              <a:defRPr sz="1500"/>
            </a:lvl5pPr>
            <a:lvl6pPr marL="2743200" lvl="5" indent="-323850" algn="l">
              <a:lnSpc>
                <a:spcPct val="90000"/>
              </a:lnSpc>
              <a:spcBef>
                <a:spcPts val="400"/>
              </a:spcBef>
              <a:spcAft>
                <a:spcPts val="0"/>
              </a:spcAft>
              <a:buClr>
                <a:schemeClr val="dk1"/>
              </a:buClr>
              <a:buSzPts val="1500"/>
              <a:buChar char="•"/>
              <a:defRPr sz="1500"/>
            </a:lvl6pPr>
            <a:lvl7pPr marL="3200400" lvl="6" indent="-323850" algn="l">
              <a:lnSpc>
                <a:spcPct val="90000"/>
              </a:lnSpc>
              <a:spcBef>
                <a:spcPts val="400"/>
              </a:spcBef>
              <a:spcAft>
                <a:spcPts val="0"/>
              </a:spcAft>
              <a:buClr>
                <a:schemeClr val="dk1"/>
              </a:buClr>
              <a:buSzPts val="1500"/>
              <a:buChar char="•"/>
              <a:defRPr sz="1500"/>
            </a:lvl7pPr>
            <a:lvl8pPr marL="3657600" lvl="7" indent="-323850" algn="l">
              <a:lnSpc>
                <a:spcPct val="90000"/>
              </a:lnSpc>
              <a:spcBef>
                <a:spcPts val="400"/>
              </a:spcBef>
              <a:spcAft>
                <a:spcPts val="0"/>
              </a:spcAft>
              <a:buClr>
                <a:schemeClr val="dk1"/>
              </a:buClr>
              <a:buSzPts val="1500"/>
              <a:buChar char="•"/>
              <a:defRPr sz="1500"/>
            </a:lvl8pPr>
            <a:lvl9pPr marL="4114800" lvl="8" indent="-323850" algn="l">
              <a:lnSpc>
                <a:spcPct val="90000"/>
              </a:lnSpc>
              <a:spcBef>
                <a:spcPts val="400"/>
              </a:spcBef>
              <a:spcAft>
                <a:spcPts val="0"/>
              </a:spcAft>
              <a:buClr>
                <a:schemeClr val="dk1"/>
              </a:buClr>
              <a:buSzPts val="1500"/>
              <a:buChar char="•"/>
              <a:defRPr sz="1500"/>
            </a:lvl9pPr>
          </a:lstStyle>
          <a:p>
            <a:endParaRPr/>
          </a:p>
        </p:txBody>
      </p:sp>
      <p:sp>
        <p:nvSpPr>
          <p:cNvPr id="117" name="Google Shape;117;p24"/>
          <p:cNvSpPr txBox="1">
            <a:spLocks noGrp="1"/>
          </p:cNvSpPr>
          <p:nvPr>
            <p:ph type="body" idx="2"/>
          </p:nvPr>
        </p:nvSpPr>
        <p:spPr>
          <a:xfrm>
            <a:off x="629841" y="1543050"/>
            <a:ext cx="2949178" cy="2858691"/>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118" name="Google Shape;118;p24"/>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9" name="Google Shape;119;p24"/>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20" name="Google Shape;120;p24"/>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21"/>
        <p:cNvGrpSpPr/>
        <p:nvPr/>
      </p:nvGrpSpPr>
      <p:grpSpPr>
        <a:xfrm>
          <a:off x="0" y="0"/>
          <a:ext cx="0" cy="0"/>
          <a:chOff x="0" y="0"/>
          <a:chExt cx="0" cy="0"/>
        </a:xfrm>
      </p:grpSpPr>
      <p:sp>
        <p:nvSpPr>
          <p:cNvPr id="122" name="Google Shape;122;p25"/>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23" name="Google Shape;123;p25"/>
          <p:cNvSpPr>
            <a:spLocks noGrp="1"/>
          </p:cNvSpPr>
          <p:nvPr>
            <p:ph type="pic" idx="2"/>
          </p:nvPr>
        </p:nvSpPr>
        <p:spPr>
          <a:xfrm>
            <a:off x="3887391" y="740569"/>
            <a:ext cx="4629150" cy="3655219"/>
          </a:xfrm>
          <a:prstGeom prst="rect">
            <a:avLst/>
          </a:prstGeom>
          <a:noFill/>
          <a:ln>
            <a:noFill/>
          </a:ln>
        </p:spPr>
      </p:sp>
      <p:sp>
        <p:nvSpPr>
          <p:cNvPr id="124" name="Google Shape;124;p25"/>
          <p:cNvSpPr txBox="1">
            <a:spLocks noGrp="1"/>
          </p:cNvSpPr>
          <p:nvPr>
            <p:ph type="body" idx="1"/>
          </p:nvPr>
        </p:nvSpPr>
        <p:spPr>
          <a:xfrm>
            <a:off x="629841" y="1543050"/>
            <a:ext cx="2949178" cy="2858691"/>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125" name="Google Shape;125;p25"/>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26" name="Google Shape;126;p25"/>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27" name="Google Shape;127;p25"/>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28"/>
        <p:cNvGrpSpPr/>
        <p:nvPr/>
      </p:nvGrpSpPr>
      <p:grpSpPr>
        <a:xfrm>
          <a:off x="0" y="0"/>
          <a:ext cx="0" cy="0"/>
          <a:chOff x="0" y="0"/>
          <a:chExt cx="0" cy="0"/>
        </a:xfrm>
      </p:grpSpPr>
      <p:sp>
        <p:nvSpPr>
          <p:cNvPr id="129" name="Google Shape;129;p26"/>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30" name="Google Shape;130;p26"/>
          <p:cNvSpPr txBox="1">
            <a:spLocks noGrp="1"/>
          </p:cNvSpPr>
          <p:nvPr>
            <p:ph type="body" idx="1"/>
          </p:nvPr>
        </p:nvSpPr>
        <p:spPr>
          <a:xfrm rot="5400000">
            <a:off x="2940248" y="-942379"/>
            <a:ext cx="3263504" cy="78867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31" name="Google Shape;131;p26"/>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32" name="Google Shape;132;p26"/>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33" name="Google Shape;133;p26"/>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34"/>
        <p:cNvGrpSpPr/>
        <p:nvPr/>
      </p:nvGrpSpPr>
      <p:grpSpPr>
        <a:xfrm>
          <a:off x="0" y="0"/>
          <a:ext cx="0" cy="0"/>
          <a:chOff x="0" y="0"/>
          <a:chExt cx="0" cy="0"/>
        </a:xfrm>
      </p:grpSpPr>
      <p:sp>
        <p:nvSpPr>
          <p:cNvPr id="135" name="Google Shape;135;p27"/>
          <p:cNvSpPr txBox="1">
            <a:spLocks noGrp="1"/>
          </p:cNvSpPr>
          <p:nvPr>
            <p:ph type="title"/>
          </p:nvPr>
        </p:nvSpPr>
        <p:spPr>
          <a:xfrm rot="5400000">
            <a:off x="5350073" y="1467445"/>
            <a:ext cx="4358879" cy="1971675"/>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36" name="Google Shape;136;p27"/>
          <p:cNvSpPr txBox="1">
            <a:spLocks noGrp="1"/>
          </p:cNvSpPr>
          <p:nvPr>
            <p:ph type="body" idx="1"/>
          </p:nvPr>
        </p:nvSpPr>
        <p:spPr>
          <a:xfrm rot="5400000">
            <a:off x="1349573" y="-447080"/>
            <a:ext cx="4358879" cy="5800725"/>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37" name="Google Shape;137;p27"/>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38" name="Google Shape;138;p27"/>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39" name="Google Shape;139;p27"/>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52" name="Google Shape;52;p13"/>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53" name="Google Shape;53;p13"/>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4" name="Google Shape;54;p13"/>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5" name="Google Shape;55;p13"/>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hyperlink" Target="mailto:louisa.lund@lacity.org" TargetMode="External"/><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hyperlink" Target="http://www.rampla.org" TargetMode="External"/><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hyperlink" Target="mailto:louisa.lund@lacity.org" TargetMode="External"/><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8"/>
          <p:cNvSpPr txBox="1">
            <a:spLocks noGrp="1"/>
          </p:cNvSpPr>
          <p:nvPr>
            <p:ph type="ctrTitle"/>
          </p:nvPr>
        </p:nvSpPr>
        <p:spPr>
          <a:xfrm>
            <a:off x="0" y="1816669"/>
            <a:ext cx="8836200" cy="3326850"/>
          </a:xfrm>
          <a:prstGeom prst="rect">
            <a:avLst/>
          </a:prstGeom>
          <a:noFill/>
          <a:ln>
            <a:noFill/>
          </a:ln>
        </p:spPr>
        <p:txBody>
          <a:bodyPr spcFirstLastPara="1" wrap="square" lIns="68575" tIns="34275" rIns="68575" bIns="34275" anchor="t" anchorCtr="0">
            <a:noAutofit/>
          </a:bodyPr>
          <a:lstStyle/>
          <a:p>
            <a:pPr marL="0" lvl="0" indent="0" algn="r" rtl="0">
              <a:lnSpc>
                <a:spcPct val="90000"/>
              </a:lnSpc>
              <a:spcBef>
                <a:spcPts val="0"/>
              </a:spcBef>
              <a:spcAft>
                <a:spcPts val="0"/>
              </a:spcAft>
              <a:buClr>
                <a:srgbClr val="25414E"/>
              </a:buClr>
              <a:buSzPts val="2700"/>
              <a:buFont typeface="Open Sans"/>
              <a:buNone/>
            </a:pPr>
            <a:r>
              <a:rPr lang="en">
                <a:solidFill>
                  <a:schemeClr val="lt1"/>
                </a:solidFill>
                <a:latin typeface="Open Sans"/>
                <a:ea typeface="Open Sans"/>
                <a:cs typeface="Open Sans"/>
                <a:sym typeface="Open Sans"/>
              </a:rPr>
              <a:t>City of Los Angeles</a:t>
            </a:r>
            <a:br>
              <a:rPr lang="en">
                <a:solidFill>
                  <a:schemeClr val="lt1"/>
                </a:solidFill>
                <a:latin typeface="Open Sans"/>
                <a:ea typeface="Open Sans"/>
                <a:cs typeface="Open Sans"/>
                <a:sym typeface="Open Sans"/>
              </a:rPr>
            </a:br>
            <a:r>
              <a:rPr lang="en" sz="2400">
                <a:solidFill>
                  <a:schemeClr val="lt1"/>
                </a:solidFill>
                <a:latin typeface="Open Sans"/>
                <a:ea typeface="Open Sans"/>
                <a:cs typeface="Open Sans"/>
                <a:sym typeface="Open Sans"/>
              </a:rPr>
              <a:t>Pre-proposal Conference</a:t>
            </a:r>
            <a:endParaRPr sz="2400">
              <a:solidFill>
                <a:schemeClr val="lt1"/>
              </a:solidFill>
              <a:latin typeface="Open Sans"/>
              <a:ea typeface="Open Sans"/>
              <a:cs typeface="Open Sans"/>
              <a:sym typeface="Open Sans"/>
            </a:endParaRPr>
          </a:p>
          <a:p>
            <a:pPr marL="0" lvl="0" indent="0" algn="r" rtl="0">
              <a:lnSpc>
                <a:spcPct val="90000"/>
              </a:lnSpc>
              <a:spcBef>
                <a:spcPts val="0"/>
              </a:spcBef>
              <a:spcAft>
                <a:spcPts val="0"/>
              </a:spcAft>
              <a:buClr>
                <a:srgbClr val="25414E"/>
              </a:buClr>
              <a:buSzPts val="2700"/>
              <a:buFont typeface="Open Sans"/>
              <a:buNone/>
            </a:pPr>
            <a:r>
              <a:rPr lang="en">
                <a:solidFill>
                  <a:schemeClr val="lt1"/>
                </a:solidFill>
                <a:latin typeface="Open Sans"/>
                <a:ea typeface="Open Sans"/>
                <a:cs typeface="Open Sans"/>
                <a:sym typeface="Open Sans"/>
              </a:rPr>
              <a:t>RFP # 222183</a:t>
            </a:r>
            <a:endParaRPr>
              <a:solidFill>
                <a:schemeClr val="lt1"/>
              </a:solidFill>
              <a:latin typeface="Open Sans"/>
              <a:ea typeface="Open Sans"/>
              <a:cs typeface="Open Sans"/>
              <a:sym typeface="Open Sans"/>
            </a:endParaRPr>
          </a:p>
          <a:p>
            <a:pPr marL="0" lvl="0" indent="0" algn="r" rtl="0">
              <a:lnSpc>
                <a:spcPct val="90000"/>
              </a:lnSpc>
              <a:spcBef>
                <a:spcPts val="0"/>
              </a:spcBef>
              <a:spcAft>
                <a:spcPts val="0"/>
              </a:spcAft>
              <a:buClr>
                <a:srgbClr val="25414E"/>
              </a:buClr>
              <a:buSzPts val="2700"/>
              <a:buFont typeface="Open Sans"/>
              <a:buNone/>
            </a:pPr>
            <a:endParaRPr b="0">
              <a:solidFill>
                <a:schemeClr val="lt1"/>
              </a:solidFill>
              <a:latin typeface="Open Sans"/>
              <a:ea typeface="Open Sans"/>
              <a:cs typeface="Open Sans"/>
              <a:sym typeface="Open Sans"/>
            </a:endParaRPr>
          </a:p>
          <a:p>
            <a:pPr marL="0" lvl="0" indent="0" algn="r" rtl="0">
              <a:lnSpc>
                <a:spcPct val="90000"/>
              </a:lnSpc>
              <a:spcBef>
                <a:spcPts val="0"/>
              </a:spcBef>
              <a:spcAft>
                <a:spcPts val="0"/>
              </a:spcAft>
              <a:buClr>
                <a:srgbClr val="25414E"/>
              </a:buClr>
              <a:buSzPts val="2700"/>
              <a:buFont typeface="Open Sans"/>
              <a:buNone/>
            </a:pPr>
            <a:endParaRPr b="0">
              <a:solidFill>
                <a:schemeClr val="lt1"/>
              </a:solidFill>
              <a:latin typeface="Open Sans"/>
              <a:ea typeface="Open Sans"/>
              <a:cs typeface="Open Sans"/>
              <a:sym typeface="Open Sans"/>
            </a:endParaRPr>
          </a:p>
          <a:p>
            <a:pPr marL="0" lvl="0" indent="0" algn="r" rtl="0">
              <a:lnSpc>
                <a:spcPct val="90000"/>
              </a:lnSpc>
              <a:spcBef>
                <a:spcPts val="0"/>
              </a:spcBef>
              <a:spcAft>
                <a:spcPts val="0"/>
              </a:spcAft>
              <a:buClr>
                <a:srgbClr val="25414E"/>
              </a:buClr>
              <a:buSzPts val="2700"/>
              <a:buFont typeface="Open Sans"/>
              <a:buNone/>
            </a:pPr>
            <a:endParaRPr b="0">
              <a:solidFill>
                <a:schemeClr val="lt1"/>
              </a:solidFill>
              <a:latin typeface="Open Sans"/>
              <a:ea typeface="Open Sans"/>
              <a:cs typeface="Open Sans"/>
              <a:sym typeface="Open Sans"/>
            </a:endParaRPr>
          </a:p>
          <a:p>
            <a:pPr marL="0" lvl="0" indent="0" algn="r" rtl="0">
              <a:lnSpc>
                <a:spcPct val="90000"/>
              </a:lnSpc>
              <a:spcBef>
                <a:spcPts val="0"/>
              </a:spcBef>
              <a:spcAft>
                <a:spcPts val="0"/>
              </a:spcAft>
              <a:buClr>
                <a:srgbClr val="25414E"/>
              </a:buClr>
              <a:buSzPts val="2700"/>
              <a:buFont typeface="Open Sans"/>
              <a:buNone/>
            </a:pPr>
            <a:r>
              <a:rPr lang="en">
                <a:solidFill>
                  <a:schemeClr val="dk2"/>
                </a:solidFill>
                <a:latin typeface="Open Sans"/>
                <a:ea typeface="Open Sans"/>
                <a:cs typeface="Open Sans"/>
                <a:sym typeface="Open Sans"/>
              </a:rPr>
              <a:t>After-Action Report on the City of Los Angeles’s Preparation for and Response to the Windstorm and Fires of January 2025</a:t>
            </a:r>
            <a:endParaRPr>
              <a:solidFill>
                <a:schemeClr val="dk2"/>
              </a:solidFill>
            </a:endParaRPr>
          </a:p>
        </p:txBody>
      </p:sp>
      <p:pic>
        <p:nvPicPr>
          <p:cNvPr id="146" name="Google Shape;146;p28" descr="A circular emblem with different symbols&#10;&#10;Description automatically generated with medium confidence"/>
          <p:cNvPicPr preferRelativeResize="0"/>
          <p:nvPr/>
        </p:nvPicPr>
        <p:blipFill rotWithShape="1">
          <a:blip r:embed="rId3">
            <a:alphaModFix/>
          </a:blip>
          <a:srcRect/>
          <a:stretch/>
        </p:blipFill>
        <p:spPr>
          <a:xfrm>
            <a:off x="327770" y="121550"/>
            <a:ext cx="1127284" cy="1127284"/>
          </a:xfrm>
          <a:prstGeom prst="rect">
            <a:avLst/>
          </a:prstGeom>
          <a:noFill/>
          <a:ln>
            <a:noFill/>
          </a:ln>
        </p:spPr>
      </p:pic>
      <p:sp>
        <p:nvSpPr>
          <p:cNvPr id="147" name="Google Shape;147;p28"/>
          <p:cNvSpPr txBox="1">
            <a:spLocks noGrp="1"/>
          </p:cNvSpPr>
          <p:nvPr>
            <p:ph type="subTitle" idx="1"/>
          </p:nvPr>
        </p:nvSpPr>
        <p:spPr>
          <a:xfrm>
            <a:off x="3918825" y="2982942"/>
            <a:ext cx="4917375" cy="230625"/>
          </a:xfrm>
          <a:prstGeom prst="rect">
            <a:avLst/>
          </a:prstGeom>
        </p:spPr>
        <p:txBody>
          <a:bodyPr spcFirstLastPara="1" wrap="square" lIns="68575" tIns="34275" rIns="68575" bIns="34275" anchor="t" anchorCtr="0">
            <a:noAutofit/>
          </a:bodyPr>
          <a:lstStyle/>
          <a:p>
            <a:pPr marL="0" lvl="0" indent="0" algn="r" rtl="0">
              <a:spcBef>
                <a:spcPts val="0"/>
              </a:spcBef>
              <a:spcAft>
                <a:spcPts val="0"/>
              </a:spcAft>
              <a:buNone/>
            </a:pPr>
            <a:r>
              <a:rPr lang="en" b="1">
                <a:solidFill>
                  <a:schemeClr val="lt1"/>
                </a:solidFill>
              </a:rPr>
              <a:t>July 8, 2025</a:t>
            </a:r>
            <a:endParaRPr b="1">
              <a:solidFill>
                <a:schemeClr val="lt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37"/>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b="1" dirty="0">
                <a:solidFill>
                  <a:srgbClr val="248476"/>
                </a:solidFill>
                <a:latin typeface="Open Sans"/>
                <a:ea typeface="Open Sans"/>
                <a:cs typeface="Open Sans"/>
                <a:sym typeface="Open Sans"/>
              </a:rPr>
              <a:t>Evaluation Process</a:t>
            </a:r>
            <a:endParaRPr b="1" dirty="0">
              <a:solidFill>
                <a:srgbClr val="248476"/>
              </a:solidFill>
              <a:latin typeface="Open Sans"/>
              <a:ea typeface="Open Sans"/>
              <a:cs typeface="Open Sans"/>
              <a:sym typeface="Open Sans"/>
            </a:endParaRPr>
          </a:p>
        </p:txBody>
      </p:sp>
      <p:sp>
        <p:nvSpPr>
          <p:cNvPr id="219" name="Google Shape;219;p37"/>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rmAutofit/>
          </a:bodyPr>
          <a:lstStyle/>
          <a:p>
            <a:pPr>
              <a:spcAft>
                <a:spcPts val="1200"/>
              </a:spcAft>
              <a:buSzPct val="100000"/>
            </a:pPr>
            <a:r>
              <a:rPr lang="en" dirty="0"/>
              <a:t>Threshold review for completeness and compliance.  The City may, at its sole discretion, deem a proposer non-responsive </a:t>
            </a:r>
            <a:r>
              <a:rPr lang="en" u="sng" dirty="0"/>
              <a:t>or</a:t>
            </a:r>
            <a:r>
              <a:rPr lang="en" dirty="0"/>
              <a:t> request additional documents if the proposer fails to provide all required documentation and copies.</a:t>
            </a:r>
            <a:endParaRPr dirty="0"/>
          </a:p>
          <a:p>
            <a:pPr>
              <a:spcBef>
                <a:spcPts val="0"/>
              </a:spcBef>
              <a:spcAft>
                <a:spcPts val="1200"/>
              </a:spcAft>
              <a:buSzPct val="100000"/>
            </a:pPr>
            <a:r>
              <a:rPr lang="en" dirty="0"/>
              <a:t>A selection panel will evaluate all complete proposals.</a:t>
            </a:r>
            <a:endParaRPr dirty="0"/>
          </a:p>
          <a:p>
            <a:pPr>
              <a:spcBef>
                <a:spcPts val="0"/>
              </a:spcBef>
              <a:spcAft>
                <a:spcPts val="1200"/>
              </a:spcAft>
              <a:buSzPct val="100000"/>
            </a:pPr>
            <a:r>
              <a:rPr lang="en" dirty="0"/>
              <a:t>All proposers will be notified in writing once a selection has been made.</a:t>
            </a: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8"/>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b="1">
                <a:solidFill>
                  <a:srgbClr val="248476"/>
                </a:solidFill>
                <a:latin typeface="Open Sans"/>
                <a:ea typeface="Open Sans"/>
                <a:cs typeface="Open Sans"/>
                <a:sym typeface="Open Sans"/>
              </a:rPr>
              <a:t>Contracting</a:t>
            </a:r>
            <a:endParaRPr b="1">
              <a:solidFill>
                <a:srgbClr val="248476"/>
              </a:solidFill>
              <a:latin typeface="Open Sans"/>
              <a:ea typeface="Open Sans"/>
              <a:cs typeface="Open Sans"/>
              <a:sym typeface="Open Sans"/>
            </a:endParaRPr>
          </a:p>
        </p:txBody>
      </p:sp>
      <p:sp>
        <p:nvSpPr>
          <p:cNvPr id="225" name="Google Shape;225;p38"/>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rmAutofit fontScale="85000" lnSpcReduction="20000"/>
          </a:bodyPr>
          <a:lstStyle/>
          <a:p>
            <a:pPr>
              <a:spcAft>
                <a:spcPts val="1200"/>
              </a:spcAft>
              <a:buSzPct val="100000"/>
            </a:pPr>
            <a:r>
              <a:rPr lang="en" dirty="0"/>
              <a:t>The City’s Standard Provisions for City Contracts are attached to the RFP.  The CLA’s office does not have authority to waive any of these provisions. Any requested deviations </a:t>
            </a:r>
            <a:r>
              <a:rPr lang="en" u="sng" dirty="0"/>
              <a:t>must</a:t>
            </a:r>
            <a:r>
              <a:rPr lang="en" dirty="0"/>
              <a:t> be identified in the proposal. The City Attorney must approve all contracts.</a:t>
            </a:r>
            <a:endParaRPr dirty="0"/>
          </a:p>
          <a:p>
            <a:pPr>
              <a:spcBef>
                <a:spcPts val="0"/>
              </a:spcBef>
              <a:spcAft>
                <a:spcPts val="1200"/>
              </a:spcAft>
              <a:buSzPct val="100000"/>
            </a:pPr>
            <a:r>
              <a:rPr lang="en" dirty="0"/>
              <a:t>Upon award, the City will work with the selected contractor to finalize a contract based on the standard provisions and the Contractors’ proposed scope, budget, and timeline. Time will be of the essence in completing this contract so that work can begin.</a:t>
            </a:r>
            <a:endParaRPr dirty="0"/>
          </a:p>
          <a:p>
            <a:pPr>
              <a:spcBef>
                <a:spcPts val="0"/>
              </a:spcBef>
              <a:spcAft>
                <a:spcPts val="1200"/>
              </a:spcAft>
              <a:buSzPct val="100000"/>
            </a:pPr>
            <a:r>
              <a:rPr lang="en" dirty="0"/>
              <a:t>If a contract cannot be reached in a timely manner, the City reserves the right to negotiate with the next-ranked bidder.</a:t>
            </a:r>
            <a:endParaRPr dirty="0"/>
          </a:p>
          <a:p>
            <a:pPr>
              <a:spcBef>
                <a:spcPts val="0"/>
              </a:spcBef>
              <a:spcAft>
                <a:spcPts val="1200"/>
              </a:spcAft>
              <a:buSzPct val="100000"/>
            </a:pPr>
            <a:r>
              <a:rPr lang="en" dirty="0"/>
              <a:t>Insurance requirements are detailed in RAMPLA.  Contractors will be required to demonstrate required insurance coverage before beginning work.</a:t>
            </a: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39"/>
          <p:cNvSpPr txBox="1">
            <a:spLocks noGrp="1"/>
          </p:cNvSpPr>
          <p:nvPr>
            <p:ph type="title"/>
          </p:nvPr>
        </p:nvSpPr>
        <p:spPr>
          <a:xfrm>
            <a:off x="672525" y="303119"/>
            <a:ext cx="78867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b="1">
                <a:solidFill>
                  <a:srgbClr val="248476"/>
                </a:solidFill>
                <a:latin typeface="Open Sans"/>
                <a:ea typeface="Open Sans"/>
                <a:cs typeface="Open Sans"/>
                <a:sym typeface="Open Sans"/>
              </a:rPr>
              <a:t>How to submit questions/find answers during the RFP process</a:t>
            </a:r>
            <a:endParaRPr b="1">
              <a:solidFill>
                <a:srgbClr val="248476"/>
              </a:solidFill>
              <a:latin typeface="Open Sans"/>
              <a:ea typeface="Open Sans"/>
              <a:cs typeface="Open Sans"/>
              <a:sym typeface="Open Sans"/>
            </a:endParaRPr>
          </a:p>
        </p:txBody>
      </p:sp>
      <p:sp>
        <p:nvSpPr>
          <p:cNvPr id="231" name="Google Shape;231;p39"/>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rmAutofit/>
          </a:bodyPr>
          <a:lstStyle/>
          <a:p>
            <a:pPr marL="457200" marR="0" lvl="0" indent="-317500" algn="l" rtl="0">
              <a:lnSpc>
                <a:spcPct val="90000"/>
              </a:lnSpc>
              <a:spcBef>
                <a:spcPts val="800"/>
              </a:spcBef>
              <a:spcAft>
                <a:spcPts val="1200"/>
              </a:spcAft>
              <a:buSzPct val="100000"/>
              <a:buChar char="•"/>
            </a:pPr>
            <a:r>
              <a:rPr lang="en" dirty="0"/>
              <a:t>Questions asked today will be posted in written form, along with answers, to RAMPLA.</a:t>
            </a:r>
            <a:endParaRPr dirty="0"/>
          </a:p>
          <a:p>
            <a:pPr marL="457200" marR="0" lvl="0" indent="-317500" algn="l" rtl="0">
              <a:lnSpc>
                <a:spcPct val="90000"/>
              </a:lnSpc>
              <a:spcBef>
                <a:spcPts val="0"/>
              </a:spcBef>
              <a:spcAft>
                <a:spcPts val="1200"/>
              </a:spcAft>
              <a:buSzPct val="100000"/>
              <a:buChar char="•"/>
            </a:pPr>
            <a:r>
              <a:rPr lang="en" dirty="0"/>
              <a:t>After today, questions should be submitted to: </a:t>
            </a:r>
            <a:r>
              <a:rPr lang="en" u="sng" dirty="0">
                <a:solidFill>
                  <a:schemeClr val="hlink"/>
                </a:solidFill>
                <a:hlinkClick r:id="rId3"/>
              </a:rPr>
              <a:t>louisa.lund@lacity.org</a:t>
            </a:r>
            <a:r>
              <a:rPr lang="en" dirty="0"/>
              <a:t>.  Please reference the RFP in the subject line.</a:t>
            </a:r>
            <a:endParaRPr dirty="0"/>
          </a:p>
          <a:p>
            <a:pPr marL="457200" marR="0" lvl="0" indent="-317500" algn="l" rtl="0">
              <a:lnSpc>
                <a:spcPct val="90000"/>
              </a:lnSpc>
              <a:spcBef>
                <a:spcPts val="0"/>
              </a:spcBef>
              <a:spcAft>
                <a:spcPts val="1200"/>
              </a:spcAft>
              <a:buSzPct val="100000"/>
              <a:buChar char="•"/>
            </a:pPr>
            <a:r>
              <a:rPr lang="en" dirty="0"/>
              <a:t>Responses will be posted on RAMPLA.</a:t>
            </a:r>
            <a:endParaRPr dirty="0"/>
          </a:p>
          <a:p>
            <a:pPr marL="457200" marR="0" lvl="0" indent="-317500" algn="l" rtl="0">
              <a:lnSpc>
                <a:spcPct val="90000"/>
              </a:lnSpc>
              <a:spcBef>
                <a:spcPts val="0"/>
              </a:spcBef>
              <a:spcAft>
                <a:spcPts val="1200"/>
              </a:spcAft>
              <a:buSzPct val="100000"/>
              <a:buChar char="•"/>
            </a:pPr>
            <a:r>
              <a:rPr lang="en" dirty="0"/>
              <a:t>The deadline for questions is </a:t>
            </a:r>
            <a:r>
              <a:rPr lang="en" b="1" dirty="0"/>
              <a:t>July 25, 2025.</a:t>
            </a:r>
            <a:endParaRPr b="1" dirty="0"/>
          </a:p>
          <a:p>
            <a:pPr marL="457200" marR="0" lvl="0" indent="-317500" algn="l" rtl="0">
              <a:lnSpc>
                <a:spcPct val="90000"/>
              </a:lnSpc>
              <a:spcBef>
                <a:spcPts val="0"/>
              </a:spcBef>
              <a:spcAft>
                <a:spcPts val="1200"/>
              </a:spcAft>
              <a:buSzPct val="100000"/>
              <a:buChar char="•"/>
            </a:pPr>
            <a:r>
              <a:rPr lang="en" dirty="0"/>
              <a:t>All answers will be posted by </a:t>
            </a:r>
            <a:r>
              <a:rPr lang="en" b="1" dirty="0"/>
              <a:t>August 8, 2025.</a:t>
            </a:r>
            <a:endParaRPr b="1" dirty="0"/>
          </a:p>
          <a:p>
            <a:pPr marL="457200" lvl="0" indent="0" algn="l" rtl="0">
              <a:spcBef>
                <a:spcPts val="800"/>
              </a:spcBef>
              <a:spcAft>
                <a:spcPts val="0"/>
              </a:spcAft>
              <a:buNone/>
            </a:pP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40"/>
          <p:cNvSpPr txBox="1">
            <a:spLocks noGrp="1"/>
          </p:cNvSpPr>
          <p:nvPr>
            <p:ph type="title"/>
          </p:nvPr>
        </p:nvSpPr>
        <p:spPr>
          <a:xfrm>
            <a:off x="672525" y="303119"/>
            <a:ext cx="78867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b="1">
                <a:solidFill>
                  <a:srgbClr val="248476"/>
                </a:solidFill>
                <a:latin typeface="Open Sans"/>
                <a:ea typeface="Open Sans"/>
                <a:cs typeface="Open Sans"/>
                <a:sym typeface="Open Sans"/>
              </a:rPr>
              <a:t>Working with RAMPLA</a:t>
            </a:r>
            <a:endParaRPr b="1">
              <a:solidFill>
                <a:srgbClr val="248476"/>
              </a:solidFill>
              <a:latin typeface="Open Sans"/>
              <a:ea typeface="Open Sans"/>
              <a:cs typeface="Open Sans"/>
              <a:sym typeface="Open Sans"/>
            </a:endParaRPr>
          </a:p>
        </p:txBody>
      </p:sp>
      <p:sp>
        <p:nvSpPr>
          <p:cNvPr id="237" name="Google Shape;237;p40"/>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rmAutofit/>
          </a:bodyPr>
          <a:lstStyle/>
          <a:p>
            <a:pPr marL="457200" marR="0" lvl="0" indent="-317500" algn="l" rtl="0">
              <a:lnSpc>
                <a:spcPct val="90000"/>
              </a:lnSpc>
              <a:spcBef>
                <a:spcPts val="800"/>
              </a:spcBef>
              <a:spcAft>
                <a:spcPts val="1200"/>
              </a:spcAft>
              <a:buSzPct val="100000"/>
              <a:buChar char="•"/>
            </a:pPr>
            <a:r>
              <a:rPr lang="en" dirty="0"/>
              <a:t>RAMPLA is the procurement portal for the City of Los Angeles, and it is where all information about this procurement will be posted.</a:t>
            </a:r>
            <a:endParaRPr dirty="0"/>
          </a:p>
          <a:p>
            <a:pPr marL="457200" marR="0" lvl="0" indent="-317500" algn="l" rtl="0">
              <a:lnSpc>
                <a:spcPct val="90000"/>
              </a:lnSpc>
              <a:spcBef>
                <a:spcPts val="0"/>
              </a:spcBef>
              <a:spcAft>
                <a:spcPts val="1200"/>
              </a:spcAft>
              <a:buSzPct val="100000"/>
              <a:buChar char="•"/>
            </a:pPr>
            <a:r>
              <a:rPr lang="en" dirty="0"/>
              <a:t>Access RAMPLA at </a:t>
            </a:r>
            <a:r>
              <a:rPr lang="en" u="sng" dirty="0">
                <a:solidFill>
                  <a:schemeClr val="hlink"/>
                </a:solidFill>
                <a:hlinkClick r:id="rId3"/>
              </a:rPr>
              <a:t>www.rampla.org</a:t>
            </a:r>
            <a:r>
              <a:rPr lang="en" dirty="0"/>
              <a:t> and search for Opportunity # 222183.</a:t>
            </a:r>
            <a:endParaRPr dirty="0"/>
          </a:p>
          <a:p>
            <a:pPr marL="457200" marR="0" lvl="0" indent="-317500" algn="l" rtl="0">
              <a:lnSpc>
                <a:spcPct val="90000"/>
              </a:lnSpc>
              <a:spcBef>
                <a:spcPts val="0"/>
              </a:spcBef>
              <a:spcAft>
                <a:spcPts val="1200"/>
              </a:spcAft>
              <a:buSzPct val="100000"/>
              <a:buChar char="•"/>
            </a:pPr>
            <a:r>
              <a:rPr lang="en" dirty="0"/>
              <a:t>You will need to register to get full access to the RFP materials.</a:t>
            </a:r>
            <a:endParaRPr dirty="0"/>
          </a:p>
          <a:p>
            <a:pPr marL="457200" marR="0" lvl="0" indent="-317500" algn="l" rtl="0">
              <a:lnSpc>
                <a:spcPct val="90000"/>
              </a:lnSpc>
              <a:spcBef>
                <a:spcPts val="0"/>
              </a:spcBef>
              <a:spcAft>
                <a:spcPts val="1200"/>
              </a:spcAft>
              <a:buSzPct val="100000"/>
              <a:buChar char="•"/>
            </a:pPr>
            <a:r>
              <a:rPr lang="en" dirty="0"/>
              <a:t>For help with RAMPLA, go to their support page: https://www.rampla.org/s/support</a:t>
            </a:r>
            <a:endParaRPr dirty="0"/>
          </a:p>
          <a:p>
            <a:pPr marL="457200" lvl="0" indent="0" algn="l" rtl="0">
              <a:spcBef>
                <a:spcPts val="800"/>
              </a:spcBef>
              <a:spcAft>
                <a:spcPts val="0"/>
              </a:spcAft>
              <a:buNone/>
            </a:pP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41"/>
          <p:cNvSpPr txBox="1">
            <a:spLocks noGrp="1"/>
          </p:cNvSpPr>
          <p:nvPr>
            <p:ph type="title"/>
          </p:nvPr>
        </p:nvSpPr>
        <p:spPr>
          <a:xfrm>
            <a:off x="672525" y="303119"/>
            <a:ext cx="78867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b="1">
                <a:solidFill>
                  <a:srgbClr val="248476"/>
                </a:solidFill>
                <a:latin typeface="Open Sans"/>
                <a:ea typeface="Open Sans"/>
                <a:cs typeface="Open Sans"/>
                <a:sym typeface="Open Sans"/>
              </a:rPr>
              <a:t>Questions?</a:t>
            </a:r>
            <a:endParaRPr b="1">
              <a:solidFill>
                <a:srgbClr val="248476"/>
              </a:solidFill>
              <a:latin typeface="Open Sans"/>
              <a:ea typeface="Open Sans"/>
              <a:cs typeface="Open Sans"/>
              <a:sym typeface="Open Sans"/>
            </a:endParaRPr>
          </a:p>
        </p:txBody>
      </p:sp>
      <p:sp>
        <p:nvSpPr>
          <p:cNvPr id="243" name="Google Shape;243;p41"/>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rmAutofit/>
          </a:bodyPr>
          <a:lstStyle/>
          <a:p>
            <a:pPr marR="0" lvl="0" algn="l" rtl="0">
              <a:lnSpc>
                <a:spcPct val="90000"/>
              </a:lnSpc>
              <a:spcBef>
                <a:spcPts val="800"/>
              </a:spcBef>
              <a:spcAft>
                <a:spcPts val="0"/>
              </a:spcAft>
              <a:buSzPct val="100000"/>
              <a:buFont typeface="Arial" panose="020B0604020202020204" pitchFamily="34" charset="0"/>
              <a:buChar char="•"/>
            </a:pPr>
            <a:r>
              <a:rPr lang="en" dirty="0"/>
              <a:t>Please post any questions in the chat.</a:t>
            </a:r>
            <a:endParaRPr dirty="0"/>
          </a:p>
          <a:p>
            <a:pPr marL="342900" marR="0" lvl="0" indent="-342900" algn="l" rtl="0">
              <a:lnSpc>
                <a:spcPct val="90000"/>
              </a:lnSpc>
              <a:spcBef>
                <a:spcPts val="800"/>
              </a:spcBef>
              <a:spcAft>
                <a:spcPts val="0"/>
              </a:spcAft>
              <a:buSzPct val="100000"/>
              <a:buFont typeface="Arial" panose="020B0604020202020204" pitchFamily="34" charset="0"/>
              <a:buChar char="•"/>
            </a:pPr>
            <a:endParaRPr dirty="0"/>
          </a:p>
          <a:p>
            <a:pPr marR="0" lvl="0" algn="l" rtl="0">
              <a:lnSpc>
                <a:spcPct val="90000"/>
              </a:lnSpc>
              <a:spcBef>
                <a:spcPts val="800"/>
              </a:spcBef>
              <a:spcAft>
                <a:spcPts val="0"/>
              </a:spcAft>
              <a:buSzPct val="100000"/>
              <a:buFont typeface="Arial" panose="020B0604020202020204" pitchFamily="34" charset="0"/>
              <a:buChar char="•"/>
            </a:pPr>
            <a:r>
              <a:rPr lang="en" dirty="0"/>
              <a:t>Thank you for your interest in this RFP!</a:t>
            </a:r>
            <a:endParaRPr dirty="0"/>
          </a:p>
          <a:p>
            <a:pPr marL="457200" lvl="0" indent="0" algn="l" rtl="0">
              <a:spcBef>
                <a:spcPts val="800"/>
              </a:spcBef>
              <a:spcAft>
                <a:spcPts val="0"/>
              </a:spcAft>
              <a:buNone/>
            </a:pP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29"/>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rgbClr val="248476"/>
              </a:buClr>
              <a:buSzPts val="3300"/>
              <a:buFont typeface="Open Sans"/>
              <a:buNone/>
            </a:pPr>
            <a:r>
              <a:rPr lang="en" b="1">
                <a:solidFill>
                  <a:srgbClr val="248476"/>
                </a:solidFill>
                <a:latin typeface="Open Sans"/>
                <a:ea typeface="Open Sans"/>
                <a:cs typeface="Open Sans"/>
                <a:sym typeface="Open Sans"/>
              </a:rPr>
              <a:t>Introductions</a:t>
            </a:r>
            <a:endParaRPr/>
          </a:p>
        </p:txBody>
      </p:sp>
      <p:sp>
        <p:nvSpPr>
          <p:cNvPr id="153" name="Google Shape;153;p29"/>
          <p:cNvSpPr txBox="1"/>
          <p:nvPr/>
        </p:nvSpPr>
        <p:spPr>
          <a:xfrm>
            <a:off x="724014" y="1439141"/>
            <a:ext cx="373055" cy="207749"/>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chemeClr val="lt1"/>
              </a:buClr>
              <a:buSzPts val="900"/>
              <a:buFont typeface="Open Sans"/>
              <a:buNone/>
            </a:pPr>
            <a:r>
              <a:rPr lang="en" sz="900" b="0" i="0" u="none" strike="noStrike" cap="none">
                <a:solidFill>
                  <a:schemeClr val="lt1"/>
                </a:solidFill>
                <a:latin typeface="Open Sans"/>
                <a:ea typeface="Open Sans"/>
                <a:cs typeface="Open Sans"/>
                <a:sym typeface="Open Sans"/>
              </a:rPr>
              <a:t>01</a:t>
            </a:r>
            <a:endParaRPr sz="1100"/>
          </a:p>
        </p:txBody>
      </p:sp>
      <p:sp>
        <p:nvSpPr>
          <p:cNvPr id="154" name="Google Shape;154;p29"/>
          <p:cNvSpPr txBox="1"/>
          <p:nvPr/>
        </p:nvSpPr>
        <p:spPr>
          <a:xfrm>
            <a:off x="724013" y="2071254"/>
            <a:ext cx="373055" cy="207749"/>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900">
                <a:solidFill>
                  <a:schemeClr val="lt1"/>
                </a:solidFill>
                <a:latin typeface="Open Sans"/>
                <a:ea typeface="Open Sans"/>
                <a:cs typeface="Open Sans"/>
                <a:sym typeface="Open Sans"/>
              </a:rPr>
              <a:t>02</a:t>
            </a:r>
            <a:endParaRPr sz="1100"/>
          </a:p>
        </p:txBody>
      </p:sp>
      <p:sp>
        <p:nvSpPr>
          <p:cNvPr id="155" name="Google Shape;155;p29"/>
          <p:cNvSpPr txBox="1"/>
          <p:nvPr/>
        </p:nvSpPr>
        <p:spPr>
          <a:xfrm>
            <a:off x="724014" y="2707766"/>
            <a:ext cx="373055" cy="207749"/>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900">
                <a:solidFill>
                  <a:schemeClr val="lt1"/>
                </a:solidFill>
                <a:latin typeface="Open Sans"/>
                <a:ea typeface="Open Sans"/>
                <a:cs typeface="Open Sans"/>
                <a:sym typeface="Open Sans"/>
              </a:rPr>
              <a:t>03</a:t>
            </a:r>
            <a:endParaRPr sz="1100"/>
          </a:p>
        </p:txBody>
      </p:sp>
      <p:sp>
        <p:nvSpPr>
          <p:cNvPr id="156" name="Google Shape;156;p29"/>
          <p:cNvSpPr txBox="1"/>
          <p:nvPr/>
        </p:nvSpPr>
        <p:spPr>
          <a:xfrm>
            <a:off x="724013" y="2699608"/>
            <a:ext cx="373055" cy="207749"/>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900">
                <a:solidFill>
                  <a:schemeClr val="lt1"/>
                </a:solidFill>
                <a:latin typeface="Open Sans"/>
                <a:ea typeface="Open Sans"/>
                <a:cs typeface="Open Sans"/>
                <a:sym typeface="Open Sans"/>
              </a:rPr>
              <a:t>03</a:t>
            </a:r>
            <a:endParaRPr sz="1100"/>
          </a:p>
        </p:txBody>
      </p:sp>
      <p:sp>
        <p:nvSpPr>
          <p:cNvPr id="157" name="Google Shape;157;p29"/>
          <p:cNvSpPr txBox="1"/>
          <p:nvPr/>
        </p:nvSpPr>
        <p:spPr>
          <a:xfrm>
            <a:off x="724014" y="3332360"/>
            <a:ext cx="373055" cy="207749"/>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900">
                <a:solidFill>
                  <a:schemeClr val="lt1"/>
                </a:solidFill>
                <a:latin typeface="Open Sans"/>
                <a:ea typeface="Open Sans"/>
                <a:cs typeface="Open Sans"/>
                <a:sym typeface="Open Sans"/>
              </a:rPr>
              <a:t>03</a:t>
            </a:r>
            <a:endParaRPr sz="1100"/>
          </a:p>
        </p:txBody>
      </p:sp>
      <p:sp>
        <p:nvSpPr>
          <p:cNvPr id="158" name="Google Shape;158;p29"/>
          <p:cNvSpPr txBox="1"/>
          <p:nvPr/>
        </p:nvSpPr>
        <p:spPr>
          <a:xfrm>
            <a:off x="724013" y="3324202"/>
            <a:ext cx="373055" cy="207749"/>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900">
                <a:solidFill>
                  <a:schemeClr val="lt1"/>
                </a:solidFill>
                <a:latin typeface="Open Sans"/>
                <a:ea typeface="Open Sans"/>
                <a:cs typeface="Open Sans"/>
                <a:sym typeface="Open Sans"/>
              </a:rPr>
              <a:t>04</a:t>
            </a:r>
            <a:endParaRPr sz="1100"/>
          </a:p>
        </p:txBody>
      </p:sp>
      <p:sp>
        <p:nvSpPr>
          <p:cNvPr id="159" name="Google Shape;159;p29"/>
          <p:cNvSpPr txBox="1"/>
          <p:nvPr/>
        </p:nvSpPr>
        <p:spPr>
          <a:xfrm>
            <a:off x="727200" y="1411200"/>
            <a:ext cx="7660800" cy="3067200"/>
          </a:xfrm>
          <a:prstGeom prst="rect">
            <a:avLst/>
          </a:prstGeom>
          <a:noFill/>
          <a:ln>
            <a:noFill/>
          </a:ln>
        </p:spPr>
        <p:txBody>
          <a:bodyPr spcFirstLastPara="1" wrap="square" lIns="68575" tIns="68575" rIns="68575" bIns="68575" anchor="t" anchorCtr="0">
            <a:noAutofit/>
          </a:bodyPr>
          <a:lstStyle/>
          <a:p>
            <a:pPr marL="457200" lvl="0" indent="-361950" algn="l" rtl="0">
              <a:spcBef>
                <a:spcPts val="0"/>
              </a:spcBef>
              <a:spcAft>
                <a:spcPts val="1200"/>
              </a:spcAft>
              <a:buClr>
                <a:schemeClr val="dk1"/>
              </a:buClr>
              <a:buSzPts val="2100"/>
              <a:buFont typeface="Calibri"/>
              <a:buChar char="●"/>
            </a:pPr>
            <a:r>
              <a:rPr lang="en" sz="2100" dirty="0">
                <a:solidFill>
                  <a:schemeClr val="dk1"/>
                </a:solidFill>
                <a:latin typeface="Calibri"/>
                <a:ea typeface="Calibri"/>
                <a:cs typeface="Calibri"/>
                <a:sym typeface="Calibri"/>
              </a:rPr>
              <a:t>Louisa Lund, Analyst in the Office of the Chief Legislative Analyst (CLA)</a:t>
            </a:r>
            <a:endParaRPr sz="2100" dirty="0">
              <a:solidFill>
                <a:schemeClr val="dk1"/>
              </a:solidFill>
              <a:latin typeface="Calibri"/>
              <a:ea typeface="Calibri"/>
              <a:cs typeface="Calibri"/>
              <a:sym typeface="Calibri"/>
            </a:endParaRPr>
          </a:p>
          <a:p>
            <a:pPr marL="457200" lvl="0" indent="-361950" algn="l" rtl="0">
              <a:spcBef>
                <a:spcPts val="0"/>
              </a:spcBef>
              <a:spcAft>
                <a:spcPts val="1200"/>
              </a:spcAft>
              <a:buClr>
                <a:schemeClr val="dk1"/>
              </a:buClr>
              <a:buSzPts val="2100"/>
              <a:buFont typeface="Calibri"/>
              <a:buChar char="●"/>
            </a:pPr>
            <a:r>
              <a:rPr lang="en" sz="2100" dirty="0">
                <a:solidFill>
                  <a:schemeClr val="dk1"/>
                </a:solidFill>
                <a:latin typeface="Calibri"/>
                <a:ea typeface="Calibri"/>
                <a:cs typeface="Calibri"/>
                <a:sym typeface="Calibri"/>
              </a:rPr>
              <a:t>Kimberly Tejada, Analyst in the Office of the Chief Legislative Analyst (CLA)</a:t>
            </a:r>
            <a:endParaRPr sz="2100" dirty="0">
              <a:solidFill>
                <a:schemeClr val="dk1"/>
              </a:solidFill>
              <a:latin typeface="Calibri"/>
              <a:ea typeface="Calibri"/>
              <a:cs typeface="Calibri"/>
              <a:sym typeface="Calibri"/>
            </a:endParaRPr>
          </a:p>
          <a:p>
            <a:pPr marL="457200" lvl="0" indent="-361950" algn="l" rtl="0">
              <a:spcBef>
                <a:spcPts val="0"/>
              </a:spcBef>
              <a:spcAft>
                <a:spcPts val="1200"/>
              </a:spcAft>
              <a:buClr>
                <a:schemeClr val="dk1"/>
              </a:buClr>
              <a:buSzPts val="2100"/>
              <a:buFont typeface="Calibri"/>
              <a:buChar char="●"/>
            </a:pPr>
            <a:r>
              <a:rPr lang="en" sz="2100" dirty="0">
                <a:solidFill>
                  <a:schemeClr val="dk1"/>
                </a:solidFill>
                <a:latin typeface="Calibri"/>
                <a:ea typeface="Calibri"/>
                <a:cs typeface="Calibri"/>
                <a:sym typeface="Calibri"/>
              </a:rPr>
              <a:t>Please note this session is being recorded.</a:t>
            </a:r>
          </a:p>
          <a:p>
            <a:pPr marL="457200" lvl="0" indent="-361950" algn="l" rtl="0">
              <a:spcBef>
                <a:spcPts val="0"/>
              </a:spcBef>
              <a:spcAft>
                <a:spcPts val="1200"/>
              </a:spcAft>
              <a:buClr>
                <a:schemeClr val="dk1"/>
              </a:buClr>
              <a:buSzPts val="2100"/>
              <a:buFont typeface="Calibri"/>
              <a:buChar char="●"/>
            </a:pPr>
            <a:r>
              <a:rPr lang="en" sz="2100" dirty="0">
                <a:solidFill>
                  <a:schemeClr val="dk1"/>
                </a:solidFill>
                <a:latin typeface="Calibri"/>
                <a:ea typeface="Calibri"/>
                <a:cs typeface="Calibri"/>
                <a:sym typeface="Calibri"/>
              </a:rPr>
              <a:t>Please email </a:t>
            </a:r>
            <a:r>
              <a:rPr lang="en" sz="2100" dirty="0">
                <a:solidFill>
                  <a:schemeClr val="dk1"/>
                </a:solidFill>
                <a:latin typeface="Calibri"/>
                <a:ea typeface="Calibri"/>
                <a:cs typeface="Calibri"/>
                <a:sym typeface="Calibri"/>
                <a:hlinkClick r:id="rId3"/>
              </a:rPr>
              <a:t>louisa.lund@lacity.org</a:t>
            </a:r>
            <a:r>
              <a:rPr lang="en" sz="2100" dirty="0">
                <a:solidFill>
                  <a:schemeClr val="dk1"/>
                </a:solidFill>
                <a:latin typeface="Calibri"/>
                <a:ea typeface="Calibri"/>
                <a:cs typeface="Calibri"/>
                <a:sym typeface="Calibri"/>
              </a:rPr>
              <a:t> if you’d like your name to be added to the list of attendees of this conference.</a:t>
            </a:r>
            <a:endParaRPr sz="2100" dirty="0">
              <a:solidFill>
                <a:schemeClr val="dk1"/>
              </a:solidFill>
              <a:latin typeface="Calibri"/>
              <a:ea typeface="Calibri"/>
              <a:cs typeface="Calibri"/>
              <a:sym typeface="Calibri"/>
            </a:endParaRPr>
          </a:p>
          <a:p>
            <a:pPr marL="0" lvl="0" indent="0" algn="l" rtl="0">
              <a:spcBef>
                <a:spcPts val="0"/>
              </a:spcBef>
              <a:spcAft>
                <a:spcPts val="0"/>
              </a:spcAft>
              <a:buNone/>
            </a:pPr>
            <a:endParaRPr sz="2100" dirty="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30"/>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rgbClr val="248476"/>
              </a:buClr>
              <a:buSzPts val="3300"/>
              <a:buFont typeface="Open Sans"/>
              <a:buNone/>
            </a:pPr>
            <a:r>
              <a:rPr lang="en" b="1">
                <a:solidFill>
                  <a:srgbClr val="248476"/>
                </a:solidFill>
                <a:latin typeface="Open Sans"/>
                <a:ea typeface="Open Sans"/>
                <a:cs typeface="Open Sans"/>
                <a:sym typeface="Open Sans"/>
              </a:rPr>
              <a:t>Agenda</a:t>
            </a:r>
            <a:endParaRPr/>
          </a:p>
        </p:txBody>
      </p:sp>
      <p:sp>
        <p:nvSpPr>
          <p:cNvPr id="165" name="Google Shape;165;p30"/>
          <p:cNvSpPr txBox="1"/>
          <p:nvPr/>
        </p:nvSpPr>
        <p:spPr>
          <a:xfrm>
            <a:off x="724014" y="1439141"/>
            <a:ext cx="373200" cy="2079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chemeClr val="lt1"/>
              </a:buClr>
              <a:buSzPts val="900"/>
              <a:buFont typeface="Open Sans"/>
              <a:buNone/>
            </a:pPr>
            <a:r>
              <a:rPr lang="en" sz="900" b="0" i="0" u="none" strike="noStrike" cap="none">
                <a:solidFill>
                  <a:schemeClr val="lt1"/>
                </a:solidFill>
                <a:latin typeface="Open Sans"/>
                <a:ea typeface="Open Sans"/>
                <a:cs typeface="Open Sans"/>
                <a:sym typeface="Open Sans"/>
              </a:rPr>
              <a:t>01</a:t>
            </a:r>
            <a:endParaRPr sz="1100"/>
          </a:p>
        </p:txBody>
      </p:sp>
      <p:sp>
        <p:nvSpPr>
          <p:cNvPr id="166" name="Google Shape;166;p30"/>
          <p:cNvSpPr txBox="1"/>
          <p:nvPr/>
        </p:nvSpPr>
        <p:spPr>
          <a:xfrm>
            <a:off x="724013" y="2071254"/>
            <a:ext cx="373200" cy="2079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900">
                <a:solidFill>
                  <a:schemeClr val="lt1"/>
                </a:solidFill>
                <a:latin typeface="Open Sans"/>
                <a:ea typeface="Open Sans"/>
                <a:cs typeface="Open Sans"/>
                <a:sym typeface="Open Sans"/>
              </a:rPr>
              <a:t>02</a:t>
            </a:r>
            <a:endParaRPr sz="1100"/>
          </a:p>
        </p:txBody>
      </p:sp>
      <p:sp>
        <p:nvSpPr>
          <p:cNvPr id="167" name="Google Shape;167;p30"/>
          <p:cNvSpPr txBox="1"/>
          <p:nvPr/>
        </p:nvSpPr>
        <p:spPr>
          <a:xfrm>
            <a:off x="724014" y="2707766"/>
            <a:ext cx="373200" cy="2079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900">
                <a:solidFill>
                  <a:schemeClr val="lt1"/>
                </a:solidFill>
                <a:latin typeface="Open Sans"/>
                <a:ea typeface="Open Sans"/>
                <a:cs typeface="Open Sans"/>
                <a:sym typeface="Open Sans"/>
              </a:rPr>
              <a:t>03</a:t>
            </a:r>
            <a:endParaRPr sz="1100"/>
          </a:p>
        </p:txBody>
      </p:sp>
      <p:sp>
        <p:nvSpPr>
          <p:cNvPr id="168" name="Google Shape;168;p30"/>
          <p:cNvSpPr txBox="1"/>
          <p:nvPr/>
        </p:nvSpPr>
        <p:spPr>
          <a:xfrm>
            <a:off x="724013" y="2699608"/>
            <a:ext cx="373200" cy="2079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900">
                <a:solidFill>
                  <a:schemeClr val="lt1"/>
                </a:solidFill>
                <a:latin typeface="Open Sans"/>
                <a:ea typeface="Open Sans"/>
                <a:cs typeface="Open Sans"/>
                <a:sym typeface="Open Sans"/>
              </a:rPr>
              <a:t>03</a:t>
            </a:r>
            <a:endParaRPr sz="1100"/>
          </a:p>
        </p:txBody>
      </p:sp>
      <p:sp>
        <p:nvSpPr>
          <p:cNvPr id="169" name="Google Shape;169;p30"/>
          <p:cNvSpPr txBox="1"/>
          <p:nvPr/>
        </p:nvSpPr>
        <p:spPr>
          <a:xfrm>
            <a:off x="724014" y="3332360"/>
            <a:ext cx="373200" cy="2079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900">
                <a:solidFill>
                  <a:schemeClr val="lt1"/>
                </a:solidFill>
                <a:latin typeface="Open Sans"/>
                <a:ea typeface="Open Sans"/>
                <a:cs typeface="Open Sans"/>
                <a:sym typeface="Open Sans"/>
              </a:rPr>
              <a:t>03</a:t>
            </a:r>
            <a:endParaRPr sz="1100"/>
          </a:p>
        </p:txBody>
      </p:sp>
      <p:sp>
        <p:nvSpPr>
          <p:cNvPr id="170" name="Google Shape;170;p30"/>
          <p:cNvSpPr txBox="1"/>
          <p:nvPr/>
        </p:nvSpPr>
        <p:spPr>
          <a:xfrm>
            <a:off x="724013" y="3324202"/>
            <a:ext cx="373200" cy="2079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900">
                <a:solidFill>
                  <a:schemeClr val="lt1"/>
                </a:solidFill>
                <a:latin typeface="Open Sans"/>
                <a:ea typeface="Open Sans"/>
                <a:cs typeface="Open Sans"/>
                <a:sym typeface="Open Sans"/>
              </a:rPr>
              <a:t>04</a:t>
            </a:r>
            <a:endParaRPr sz="1100"/>
          </a:p>
        </p:txBody>
      </p:sp>
      <p:sp>
        <p:nvSpPr>
          <p:cNvPr id="171" name="Google Shape;171;p30"/>
          <p:cNvSpPr txBox="1"/>
          <p:nvPr/>
        </p:nvSpPr>
        <p:spPr>
          <a:xfrm>
            <a:off x="614370" y="1038150"/>
            <a:ext cx="7660800" cy="3067200"/>
          </a:xfrm>
          <a:prstGeom prst="rect">
            <a:avLst/>
          </a:prstGeom>
          <a:noFill/>
          <a:ln>
            <a:noFill/>
          </a:ln>
        </p:spPr>
        <p:txBody>
          <a:bodyPr spcFirstLastPara="1" wrap="square" lIns="68575" tIns="68575" rIns="68575" bIns="68575" anchor="t" anchorCtr="0">
            <a:noAutofit/>
          </a:bodyPr>
          <a:lstStyle/>
          <a:p>
            <a:pPr marL="342900" lvl="0" indent="-298450" algn="l" rtl="0">
              <a:spcBef>
                <a:spcPts val="0"/>
              </a:spcBef>
              <a:spcAft>
                <a:spcPts val="1200"/>
              </a:spcAft>
              <a:buClr>
                <a:schemeClr val="dk1"/>
              </a:buClr>
              <a:buSzPts val="2100"/>
              <a:buFont typeface="Calibri"/>
              <a:buChar char="●"/>
            </a:pPr>
            <a:r>
              <a:rPr lang="en" sz="2100" dirty="0">
                <a:solidFill>
                  <a:schemeClr val="dk1"/>
                </a:solidFill>
                <a:latin typeface="Calibri"/>
                <a:ea typeface="Calibri"/>
                <a:cs typeface="Calibri"/>
                <a:sym typeface="Calibri"/>
              </a:rPr>
              <a:t>Introduction to the Pre-proposal Conference</a:t>
            </a:r>
            <a:endParaRPr sz="2100" dirty="0">
              <a:solidFill>
                <a:schemeClr val="dk1"/>
              </a:solidFill>
              <a:latin typeface="Calibri"/>
              <a:ea typeface="Calibri"/>
              <a:cs typeface="Calibri"/>
              <a:sym typeface="Calibri"/>
            </a:endParaRPr>
          </a:p>
          <a:p>
            <a:pPr marL="342900" lvl="0" indent="-298450" algn="l" rtl="0">
              <a:spcBef>
                <a:spcPts val="0"/>
              </a:spcBef>
              <a:spcAft>
                <a:spcPts val="1200"/>
              </a:spcAft>
              <a:buClr>
                <a:schemeClr val="dk1"/>
              </a:buClr>
              <a:buSzPts val="2100"/>
              <a:buFont typeface="Calibri"/>
              <a:buChar char="●"/>
            </a:pPr>
            <a:r>
              <a:rPr lang="en" sz="2100" dirty="0">
                <a:solidFill>
                  <a:schemeClr val="dk1"/>
                </a:solidFill>
                <a:latin typeface="Calibri"/>
                <a:ea typeface="Calibri"/>
                <a:cs typeface="Calibri"/>
                <a:sym typeface="Calibri"/>
              </a:rPr>
              <a:t>RFP Context</a:t>
            </a:r>
            <a:endParaRPr sz="2100" dirty="0">
              <a:solidFill>
                <a:schemeClr val="dk1"/>
              </a:solidFill>
              <a:latin typeface="Calibri"/>
              <a:ea typeface="Calibri"/>
              <a:cs typeface="Calibri"/>
              <a:sym typeface="Calibri"/>
            </a:endParaRPr>
          </a:p>
          <a:p>
            <a:pPr marL="342900" lvl="0" indent="-298450" algn="l" rtl="0">
              <a:spcBef>
                <a:spcPts val="0"/>
              </a:spcBef>
              <a:spcAft>
                <a:spcPts val="1200"/>
              </a:spcAft>
              <a:buClr>
                <a:schemeClr val="dk1"/>
              </a:buClr>
              <a:buSzPts val="2100"/>
              <a:buFont typeface="Calibri"/>
              <a:buChar char="●"/>
            </a:pPr>
            <a:r>
              <a:rPr lang="en" sz="2100" dirty="0">
                <a:solidFill>
                  <a:schemeClr val="dk1"/>
                </a:solidFill>
                <a:latin typeface="Calibri"/>
                <a:ea typeface="Calibri"/>
                <a:cs typeface="Calibri"/>
                <a:sym typeface="Calibri"/>
              </a:rPr>
              <a:t>RFP Scope</a:t>
            </a:r>
            <a:endParaRPr sz="2100" dirty="0">
              <a:solidFill>
                <a:schemeClr val="dk1"/>
              </a:solidFill>
              <a:latin typeface="Calibri"/>
              <a:ea typeface="Calibri"/>
              <a:cs typeface="Calibri"/>
              <a:sym typeface="Calibri"/>
            </a:endParaRPr>
          </a:p>
          <a:p>
            <a:pPr marL="342900" lvl="0" indent="-298450" algn="l" rtl="0">
              <a:spcBef>
                <a:spcPts val="0"/>
              </a:spcBef>
              <a:spcAft>
                <a:spcPts val="1200"/>
              </a:spcAft>
              <a:buClr>
                <a:schemeClr val="dk1"/>
              </a:buClr>
              <a:buSzPts val="2100"/>
              <a:buFont typeface="Calibri"/>
              <a:buChar char="●"/>
            </a:pPr>
            <a:r>
              <a:rPr lang="en" sz="2100" dirty="0">
                <a:solidFill>
                  <a:schemeClr val="dk1"/>
                </a:solidFill>
                <a:latin typeface="Calibri"/>
                <a:ea typeface="Calibri"/>
                <a:cs typeface="Calibri"/>
                <a:sym typeface="Calibri"/>
              </a:rPr>
              <a:t>Budget</a:t>
            </a:r>
          </a:p>
          <a:p>
            <a:pPr marL="342900" lvl="0" indent="-298450" algn="l" rtl="0">
              <a:spcBef>
                <a:spcPts val="0"/>
              </a:spcBef>
              <a:spcAft>
                <a:spcPts val="1200"/>
              </a:spcAft>
              <a:buClr>
                <a:schemeClr val="dk1"/>
              </a:buClr>
              <a:buSzPts val="2100"/>
              <a:buFont typeface="Calibri"/>
              <a:buChar char="●"/>
            </a:pPr>
            <a:r>
              <a:rPr lang="en" sz="2100" dirty="0">
                <a:solidFill>
                  <a:schemeClr val="dk1"/>
                </a:solidFill>
                <a:latin typeface="Calibri"/>
                <a:ea typeface="Calibri"/>
                <a:cs typeface="Calibri"/>
                <a:sym typeface="Calibri"/>
              </a:rPr>
              <a:t>Proposed Timeline</a:t>
            </a:r>
            <a:endParaRPr sz="2100" dirty="0">
              <a:solidFill>
                <a:schemeClr val="dk1"/>
              </a:solidFill>
              <a:latin typeface="Calibri"/>
              <a:ea typeface="Calibri"/>
              <a:cs typeface="Calibri"/>
              <a:sym typeface="Calibri"/>
            </a:endParaRPr>
          </a:p>
          <a:p>
            <a:pPr marL="342900" lvl="0" indent="-298450" algn="l" rtl="0">
              <a:spcBef>
                <a:spcPts val="0"/>
              </a:spcBef>
              <a:spcAft>
                <a:spcPts val="1200"/>
              </a:spcAft>
              <a:buClr>
                <a:schemeClr val="dk1"/>
              </a:buClr>
              <a:buSzPts val="2100"/>
              <a:buFont typeface="Calibri"/>
              <a:buChar char="●"/>
            </a:pPr>
            <a:r>
              <a:rPr lang="en" sz="2100" dirty="0">
                <a:solidFill>
                  <a:schemeClr val="dk1"/>
                </a:solidFill>
                <a:latin typeface="Calibri"/>
                <a:ea typeface="Calibri"/>
                <a:cs typeface="Calibri"/>
                <a:sym typeface="Calibri"/>
              </a:rPr>
              <a:t>How to Propose</a:t>
            </a:r>
            <a:endParaRPr sz="2100" dirty="0">
              <a:solidFill>
                <a:schemeClr val="dk1"/>
              </a:solidFill>
              <a:latin typeface="Calibri"/>
              <a:ea typeface="Calibri"/>
              <a:cs typeface="Calibri"/>
              <a:sym typeface="Calibri"/>
            </a:endParaRPr>
          </a:p>
          <a:p>
            <a:pPr marL="342900" lvl="0" indent="-298450" algn="l" rtl="0">
              <a:spcBef>
                <a:spcPts val="0"/>
              </a:spcBef>
              <a:spcAft>
                <a:spcPts val="1200"/>
              </a:spcAft>
              <a:buClr>
                <a:schemeClr val="dk1"/>
              </a:buClr>
              <a:buSzPts val="2100"/>
              <a:buFont typeface="Calibri"/>
              <a:buChar char="●"/>
            </a:pPr>
            <a:r>
              <a:rPr lang="en" sz="2100" dirty="0">
                <a:solidFill>
                  <a:schemeClr val="dk1"/>
                </a:solidFill>
                <a:latin typeface="Calibri"/>
                <a:ea typeface="Calibri"/>
                <a:cs typeface="Calibri"/>
                <a:sym typeface="Calibri"/>
              </a:rPr>
              <a:t>How to Submit Questions</a:t>
            </a:r>
            <a:endParaRPr sz="2100" dirty="0">
              <a:solidFill>
                <a:schemeClr val="dk1"/>
              </a:solidFill>
              <a:latin typeface="Calibri"/>
              <a:ea typeface="Calibri"/>
              <a:cs typeface="Calibri"/>
              <a:sym typeface="Calibri"/>
            </a:endParaRPr>
          </a:p>
          <a:p>
            <a:pPr marL="342900" lvl="0" indent="-298450" algn="l" rtl="0">
              <a:spcBef>
                <a:spcPts val="0"/>
              </a:spcBef>
              <a:spcAft>
                <a:spcPts val="1200"/>
              </a:spcAft>
              <a:buClr>
                <a:schemeClr val="dk1"/>
              </a:buClr>
              <a:buSzPts val="2100"/>
              <a:buFont typeface="Calibri"/>
              <a:buChar char="●"/>
            </a:pPr>
            <a:r>
              <a:rPr lang="en" sz="2100" dirty="0">
                <a:solidFill>
                  <a:schemeClr val="dk1"/>
                </a:solidFill>
                <a:latin typeface="Calibri"/>
                <a:ea typeface="Calibri"/>
                <a:cs typeface="Calibri"/>
                <a:sym typeface="Calibri"/>
              </a:rPr>
              <a:t>Questions</a:t>
            </a:r>
            <a:endParaRPr sz="2100" dirty="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31"/>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rgbClr val="248476"/>
              </a:buClr>
              <a:buSzPts val="3300"/>
              <a:buFont typeface="Open Sans"/>
              <a:buNone/>
            </a:pPr>
            <a:r>
              <a:rPr lang="en" b="1">
                <a:solidFill>
                  <a:srgbClr val="248476"/>
                </a:solidFill>
                <a:latin typeface="Open Sans"/>
                <a:ea typeface="Open Sans"/>
                <a:cs typeface="Open Sans"/>
                <a:sym typeface="Open Sans"/>
              </a:rPr>
              <a:t>Introduction to the Pre-proposal Conference</a:t>
            </a:r>
            <a:endParaRPr/>
          </a:p>
        </p:txBody>
      </p:sp>
      <p:sp>
        <p:nvSpPr>
          <p:cNvPr id="177" name="Google Shape;177;p31"/>
          <p:cNvSpPr txBox="1"/>
          <p:nvPr/>
        </p:nvSpPr>
        <p:spPr>
          <a:xfrm>
            <a:off x="724014" y="1439141"/>
            <a:ext cx="373200" cy="2079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chemeClr val="lt1"/>
              </a:buClr>
              <a:buSzPts val="900"/>
              <a:buFont typeface="Open Sans"/>
              <a:buNone/>
            </a:pPr>
            <a:r>
              <a:rPr lang="en" sz="900" b="0" i="0" u="none" strike="noStrike" cap="none">
                <a:solidFill>
                  <a:schemeClr val="lt1"/>
                </a:solidFill>
                <a:latin typeface="Open Sans"/>
                <a:ea typeface="Open Sans"/>
                <a:cs typeface="Open Sans"/>
                <a:sym typeface="Open Sans"/>
              </a:rPr>
              <a:t>01</a:t>
            </a:r>
            <a:endParaRPr sz="1100"/>
          </a:p>
        </p:txBody>
      </p:sp>
      <p:sp>
        <p:nvSpPr>
          <p:cNvPr id="178" name="Google Shape;178;p31"/>
          <p:cNvSpPr txBox="1"/>
          <p:nvPr/>
        </p:nvSpPr>
        <p:spPr>
          <a:xfrm>
            <a:off x="724013" y="2071254"/>
            <a:ext cx="373200" cy="2079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900">
                <a:solidFill>
                  <a:schemeClr val="lt1"/>
                </a:solidFill>
                <a:latin typeface="Open Sans"/>
                <a:ea typeface="Open Sans"/>
                <a:cs typeface="Open Sans"/>
                <a:sym typeface="Open Sans"/>
              </a:rPr>
              <a:t>02</a:t>
            </a:r>
            <a:endParaRPr sz="1100"/>
          </a:p>
        </p:txBody>
      </p:sp>
      <p:sp>
        <p:nvSpPr>
          <p:cNvPr id="179" name="Google Shape;179;p31"/>
          <p:cNvSpPr txBox="1"/>
          <p:nvPr/>
        </p:nvSpPr>
        <p:spPr>
          <a:xfrm>
            <a:off x="724014" y="2707766"/>
            <a:ext cx="373200" cy="2079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900">
                <a:solidFill>
                  <a:schemeClr val="lt1"/>
                </a:solidFill>
                <a:latin typeface="Open Sans"/>
                <a:ea typeface="Open Sans"/>
                <a:cs typeface="Open Sans"/>
                <a:sym typeface="Open Sans"/>
              </a:rPr>
              <a:t>03</a:t>
            </a:r>
            <a:endParaRPr sz="1100"/>
          </a:p>
        </p:txBody>
      </p:sp>
      <p:sp>
        <p:nvSpPr>
          <p:cNvPr id="180" name="Google Shape;180;p31"/>
          <p:cNvSpPr txBox="1"/>
          <p:nvPr/>
        </p:nvSpPr>
        <p:spPr>
          <a:xfrm>
            <a:off x="724013" y="2699608"/>
            <a:ext cx="373200" cy="2079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900">
                <a:solidFill>
                  <a:schemeClr val="lt1"/>
                </a:solidFill>
                <a:latin typeface="Open Sans"/>
                <a:ea typeface="Open Sans"/>
                <a:cs typeface="Open Sans"/>
                <a:sym typeface="Open Sans"/>
              </a:rPr>
              <a:t>03</a:t>
            </a:r>
            <a:endParaRPr sz="1100"/>
          </a:p>
        </p:txBody>
      </p:sp>
      <p:sp>
        <p:nvSpPr>
          <p:cNvPr id="181" name="Google Shape;181;p31"/>
          <p:cNvSpPr txBox="1"/>
          <p:nvPr/>
        </p:nvSpPr>
        <p:spPr>
          <a:xfrm>
            <a:off x="724014" y="3332360"/>
            <a:ext cx="373200" cy="2079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900">
                <a:solidFill>
                  <a:schemeClr val="lt1"/>
                </a:solidFill>
                <a:latin typeface="Open Sans"/>
                <a:ea typeface="Open Sans"/>
                <a:cs typeface="Open Sans"/>
                <a:sym typeface="Open Sans"/>
              </a:rPr>
              <a:t>03</a:t>
            </a:r>
            <a:endParaRPr sz="1100"/>
          </a:p>
        </p:txBody>
      </p:sp>
      <p:sp>
        <p:nvSpPr>
          <p:cNvPr id="182" name="Google Shape;182;p31"/>
          <p:cNvSpPr txBox="1"/>
          <p:nvPr/>
        </p:nvSpPr>
        <p:spPr>
          <a:xfrm>
            <a:off x="724013" y="3324202"/>
            <a:ext cx="373200" cy="2079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900">
                <a:solidFill>
                  <a:schemeClr val="lt1"/>
                </a:solidFill>
                <a:latin typeface="Open Sans"/>
                <a:ea typeface="Open Sans"/>
                <a:cs typeface="Open Sans"/>
                <a:sym typeface="Open Sans"/>
              </a:rPr>
              <a:t>04</a:t>
            </a:r>
            <a:endParaRPr sz="1100"/>
          </a:p>
        </p:txBody>
      </p:sp>
      <p:sp>
        <p:nvSpPr>
          <p:cNvPr id="183" name="Google Shape;183;p31"/>
          <p:cNvSpPr txBox="1"/>
          <p:nvPr/>
        </p:nvSpPr>
        <p:spPr>
          <a:xfrm>
            <a:off x="727200" y="1411200"/>
            <a:ext cx="7660800" cy="3409500"/>
          </a:xfrm>
          <a:prstGeom prst="rect">
            <a:avLst/>
          </a:prstGeom>
          <a:noFill/>
          <a:ln>
            <a:noFill/>
          </a:ln>
        </p:spPr>
        <p:txBody>
          <a:bodyPr spcFirstLastPara="1" wrap="square" lIns="68575" tIns="68575" rIns="68575" bIns="68575" anchor="t" anchorCtr="0">
            <a:noAutofit/>
          </a:bodyPr>
          <a:lstStyle/>
          <a:p>
            <a:pPr marL="457200" lvl="0" indent="-361950" algn="l" rtl="0">
              <a:spcBef>
                <a:spcPts val="0"/>
              </a:spcBef>
              <a:spcAft>
                <a:spcPts val="0"/>
              </a:spcAft>
              <a:buClr>
                <a:schemeClr val="dk1"/>
              </a:buClr>
              <a:buSzPts val="2100"/>
              <a:buFont typeface="Calibri"/>
              <a:buChar char="●"/>
            </a:pPr>
            <a:r>
              <a:rPr lang="en" sz="2100" dirty="0">
                <a:solidFill>
                  <a:schemeClr val="dk1"/>
                </a:solidFill>
                <a:latin typeface="Calibri"/>
                <a:ea typeface="Calibri"/>
                <a:cs typeface="Calibri"/>
                <a:sym typeface="Calibri"/>
              </a:rPr>
              <a:t>For questions, please enter your questions using the “chat” function, and we’ll address them at the end–or if you have an urgent point of clarification, use the “raise hand” function, and we’ll try to address that right away.</a:t>
            </a:r>
            <a:endParaRPr sz="2100" dirty="0">
              <a:solidFill>
                <a:schemeClr val="dk1"/>
              </a:solidFill>
              <a:latin typeface="Calibri"/>
              <a:ea typeface="Calibri"/>
              <a:cs typeface="Calibri"/>
              <a:sym typeface="Calibri"/>
            </a:endParaRPr>
          </a:p>
          <a:p>
            <a:pPr marL="457200" lvl="0" indent="-361950" algn="l" rtl="0">
              <a:spcBef>
                <a:spcPts val="0"/>
              </a:spcBef>
              <a:spcAft>
                <a:spcPts val="0"/>
              </a:spcAft>
              <a:buClr>
                <a:schemeClr val="dk1"/>
              </a:buClr>
              <a:buSzPts val="2100"/>
              <a:buFont typeface="Calibri"/>
              <a:buChar char="●"/>
            </a:pPr>
            <a:r>
              <a:rPr lang="en" sz="2100" dirty="0">
                <a:solidFill>
                  <a:schemeClr val="dk1"/>
                </a:solidFill>
                <a:latin typeface="Calibri"/>
                <a:ea typeface="Calibri"/>
                <a:cs typeface="Calibri"/>
                <a:sym typeface="Calibri"/>
              </a:rPr>
              <a:t>The session is being recorded. The recording and the slides will be posted to RAMPLA.  We will also post a written summary of questions and answers.</a:t>
            </a:r>
            <a:endParaRPr sz="2100" dirty="0">
              <a:solidFill>
                <a:schemeClr val="dk1"/>
              </a:solidFill>
              <a:latin typeface="Calibri"/>
              <a:ea typeface="Calibri"/>
              <a:cs typeface="Calibri"/>
              <a:sym typeface="Calibri"/>
            </a:endParaRPr>
          </a:p>
          <a:p>
            <a:pPr marL="457200" lvl="0" indent="-361950" algn="l" rtl="0">
              <a:spcBef>
                <a:spcPts val="0"/>
              </a:spcBef>
              <a:spcAft>
                <a:spcPts val="0"/>
              </a:spcAft>
              <a:buClr>
                <a:schemeClr val="dk1"/>
              </a:buClr>
              <a:buSzPts val="2100"/>
              <a:buFont typeface="Calibri"/>
              <a:buChar char="●"/>
            </a:pPr>
            <a:r>
              <a:rPr lang="en" sz="2100" dirty="0">
                <a:solidFill>
                  <a:schemeClr val="dk1"/>
                </a:solidFill>
                <a:latin typeface="Calibri"/>
                <a:ea typeface="Calibri"/>
                <a:cs typeface="Calibri"/>
                <a:sym typeface="Calibri"/>
              </a:rPr>
              <a:t>In case of any conflict between the discussion today and written Q&amp;A posted to RAMPLA, written Q&amp;A posted to RAMPLA should govern.</a:t>
            </a:r>
            <a:endParaRPr sz="2100" dirty="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32"/>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rmAutofit/>
          </a:bodyPr>
          <a:lstStyle/>
          <a:p>
            <a:pPr marL="0" marR="0" lvl="0" indent="0" algn="l" rtl="0">
              <a:lnSpc>
                <a:spcPct val="90000"/>
              </a:lnSpc>
              <a:spcBef>
                <a:spcPts val="0"/>
              </a:spcBef>
              <a:spcAft>
                <a:spcPts val="0"/>
              </a:spcAft>
              <a:buNone/>
            </a:pPr>
            <a:r>
              <a:rPr lang="en" b="1">
                <a:solidFill>
                  <a:srgbClr val="248476"/>
                </a:solidFill>
                <a:latin typeface="Open Sans"/>
                <a:ea typeface="Open Sans"/>
                <a:cs typeface="Open Sans"/>
                <a:sym typeface="Open Sans"/>
              </a:rPr>
              <a:t>RFP Context</a:t>
            </a:r>
            <a:endParaRPr b="1">
              <a:solidFill>
                <a:srgbClr val="248476"/>
              </a:solidFill>
              <a:latin typeface="Open Sans"/>
              <a:ea typeface="Open Sans"/>
              <a:cs typeface="Open Sans"/>
              <a:sym typeface="Open Sans"/>
            </a:endParaRPr>
          </a:p>
        </p:txBody>
      </p:sp>
      <p:sp>
        <p:nvSpPr>
          <p:cNvPr id="189" name="Google Shape;189;p32"/>
          <p:cNvSpPr txBox="1">
            <a:spLocks noGrp="1"/>
          </p:cNvSpPr>
          <p:nvPr>
            <p:ph type="body" idx="1"/>
          </p:nvPr>
        </p:nvSpPr>
        <p:spPr>
          <a:xfrm>
            <a:off x="657925" y="1369219"/>
            <a:ext cx="7886700" cy="3263400"/>
          </a:xfrm>
          <a:prstGeom prst="rect">
            <a:avLst/>
          </a:prstGeom>
        </p:spPr>
        <p:txBody>
          <a:bodyPr spcFirstLastPara="1" wrap="square" lIns="68575" tIns="34275" rIns="68575" bIns="34275" anchor="t" anchorCtr="0">
            <a:normAutofit/>
          </a:bodyPr>
          <a:lstStyle/>
          <a:p>
            <a:pPr marL="457200" lvl="0" indent="-317500" algn="l" rtl="0">
              <a:spcBef>
                <a:spcPts val="800"/>
              </a:spcBef>
              <a:spcAft>
                <a:spcPts val="1200"/>
              </a:spcAft>
              <a:buSzPct val="100000"/>
              <a:buChar char="•"/>
            </a:pPr>
            <a:r>
              <a:rPr lang="en" dirty="0">
                <a:sym typeface="Arial"/>
              </a:rPr>
              <a:t>January 2025 Los Angeles Windstorm and Fires.  Note we include “Windstorm” because we view the Windstorm and the City’s response to the Windstorm that began prior to the Fires themselves as part of the scope of the After Action Report.</a:t>
            </a:r>
            <a:endParaRPr dirty="0">
              <a:sym typeface="Arial"/>
            </a:endParaRPr>
          </a:p>
          <a:p>
            <a:pPr marL="457200" lvl="0" indent="-317500" algn="l" rtl="0">
              <a:spcBef>
                <a:spcPts val="0"/>
              </a:spcBef>
              <a:spcAft>
                <a:spcPts val="0"/>
              </a:spcAft>
              <a:buSzPct val="100000"/>
              <a:buChar char="•"/>
            </a:pPr>
            <a:r>
              <a:rPr lang="en" dirty="0">
                <a:sym typeface="Arial"/>
              </a:rPr>
              <a:t>City Council directed the Office of the Chief Legislative Analyst (CLA) to conduct a competitive procurement for an After Action Report (Council File 25-0006-S1).</a:t>
            </a:r>
            <a:endParaRPr dirty="0">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3"/>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rmAutofit fontScale="90000"/>
          </a:bodyPr>
          <a:lstStyle/>
          <a:p>
            <a:pPr marL="0" lvl="0" indent="0" algn="l" rtl="0">
              <a:spcBef>
                <a:spcPts val="0"/>
              </a:spcBef>
              <a:spcAft>
                <a:spcPts val="0"/>
              </a:spcAft>
              <a:buNone/>
            </a:pPr>
            <a:r>
              <a:rPr lang="en" b="1" dirty="0">
                <a:solidFill>
                  <a:srgbClr val="248476"/>
                </a:solidFill>
                <a:latin typeface="Open Sans"/>
                <a:ea typeface="Open Sans"/>
                <a:cs typeface="Open Sans"/>
                <a:sym typeface="Open Sans"/>
              </a:rPr>
              <a:t>RFP Scope: Analysis of the City’s response to the January 2025 Windstorm and Fires</a:t>
            </a:r>
            <a:endParaRPr b="1" dirty="0">
              <a:solidFill>
                <a:srgbClr val="248476"/>
              </a:solidFill>
              <a:latin typeface="Open Sans"/>
              <a:ea typeface="Open Sans"/>
              <a:cs typeface="Open Sans"/>
              <a:sym typeface="Open Sans"/>
            </a:endParaRPr>
          </a:p>
        </p:txBody>
      </p:sp>
      <p:sp>
        <p:nvSpPr>
          <p:cNvPr id="195" name="Google Shape;195;p33"/>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rmAutofit fontScale="92500" lnSpcReduction="20000"/>
          </a:bodyPr>
          <a:lstStyle/>
          <a:p>
            <a:pPr marL="457200" lvl="0" indent="-317500" algn="l" rtl="0">
              <a:spcBef>
                <a:spcPts val="0"/>
              </a:spcBef>
              <a:spcAft>
                <a:spcPts val="1200"/>
              </a:spcAft>
              <a:buSzPct val="100000"/>
              <a:buChar char="•"/>
            </a:pPr>
            <a:r>
              <a:rPr lang="en" dirty="0"/>
              <a:t>Includes </a:t>
            </a:r>
            <a:r>
              <a:rPr lang="en" u="sng" dirty="0"/>
              <a:t>all</a:t>
            </a:r>
            <a:r>
              <a:rPr lang="en" dirty="0"/>
              <a:t> City departments with a role in emergency preparation and response.</a:t>
            </a:r>
            <a:endParaRPr dirty="0"/>
          </a:p>
          <a:p>
            <a:pPr marL="457200" lvl="0" indent="-317500" algn="l" rtl="0">
              <a:spcBef>
                <a:spcPts val="0"/>
              </a:spcBef>
              <a:spcAft>
                <a:spcPts val="1200"/>
              </a:spcAft>
              <a:buSzPct val="100000"/>
              <a:buChar char="•"/>
            </a:pPr>
            <a:r>
              <a:rPr lang="en" dirty="0"/>
              <a:t>Focus is on the City of LA response, but the effectiveness of the City’s coordination with the County is in scope.</a:t>
            </a:r>
            <a:endParaRPr dirty="0"/>
          </a:p>
          <a:p>
            <a:pPr marL="457200" lvl="0" indent="-317500" algn="l" rtl="0">
              <a:spcBef>
                <a:spcPts val="0"/>
              </a:spcBef>
              <a:spcAft>
                <a:spcPts val="1200"/>
              </a:spcAft>
              <a:buSzPct val="100000"/>
              <a:buChar char="•"/>
            </a:pPr>
            <a:r>
              <a:rPr lang="en" dirty="0"/>
              <a:t>Includes all subject matter elements listed in </a:t>
            </a:r>
            <a:r>
              <a:rPr lang="en" b="1" dirty="0"/>
              <a:t>Section II(B) of the RFP.</a:t>
            </a:r>
            <a:endParaRPr b="1" dirty="0"/>
          </a:p>
          <a:p>
            <a:pPr marL="457200" lvl="0" indent="-317500" algn="l" rtl="0">
              <a:spcBef>
                <a:spcPts val="0"/>
              </a:spcBef>
              <a:spcAft>
                <a:spcPts val="1200"/>
              </a:spcAft>
              <a:buSzPct val="100000"/>
              <a:buChar char="•"/>
            </a:pPr>
            <a:r>
              <a:rPr lang="en" dirty="0"/>
              <a:t>Extensive information-gathering detailed in </a:t>
            </a:r>
            <a:r>
              <a:rPr lang="en" b="1" dirty="0"/>
              <a:t>Section II(B) of the RFP.</a:t>
            </a:r>
            <a:endParaRPr b="1" dirty="0"/>
          </a:p>
          <a:p>
            <a:pPr marL="457200" lvl="0" indent="-317500" algn="l" rtl="0">
              <a:spcBef>
                <a:spcPts val="0"/>
              </a:spcBef>
              <a:spcAft>
                <a:spcPts val="1200"/>
              </a:spcAft>
              <a:buSzPct val="100000"/>
              <a:buChar char="•"/>
            </a:pPr>
            <a:r>
              <a:rPr lang="en" dirty="0"/>
              <a:t>Final project deliverables consist of a report, a separate corrective action plan, and presentations to Council and Council Committees. Interim deliverables are listed in </a:t>
            </a:r>
            <a:r>
              <a:rPr lang="en" b="1" dirty="0"/>
              <a:t>Section III(B) of the RFP.</a:t>
            </a:r>
          </a:p>
          <a:p>
            <a:pPr marL="457200" lvl="0" indent="-317500" algn="l" rtl="0">
              <a:spcBef>
                <a:spcPts val="0"/>
              </a:spcBef>
              <a:spcAft>
                <a:spcPts val="1200"/>
              </a:spcAft>
              <a:buSzPct val="100000"/>
              <a:buChar char="•"/>
            </a:pPr>
            <a:r>
              <a:rPr lang="en-US" dirty="0"/>
              <a:t>Proposers have the option to submit any recommended additional tasks and/or augmented levels of analysis and the cost of these additions.</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4"/>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b="1">
                <a:solidFill>
                  <a:srgbClr val="248476"/>
                </a:solidFill>
                <a:latin typeface="Open Sans"/>
                <a:ea typeface="Open Sans"/>
                <a:cs typeface="Open Sans"/>
                <a:sym typeface="Open Sans"/>
              </a:rPr>
              <a:t>Budget</a:t>
            </a:r>
            <a:endParaRPr b="1">
              <a:solidFill>
                <a:srgbClr val="248476"/>
              </a:solidFill>
              <a:latin typeface="Open Sans"/>
              <a:ea typeface="Open Sans"/>
              <a:cs typeface="Open Sans"/>
              <a:sym typeface="Open Sans"/>
            </a:endParaRPr>
          </a:p>
        </p:txBody>
      </p:sp>
      <p:sp>
        <p:nvSpPr>
          <p:cNvPr id="201" name="Google Shape;201;p34"/>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rmAutofit/>
          </a:bodyPr>
          <a:lstStyle/>
          <a:p>
            <a:pPr marL="457200" lvl="0" indent="-317500" algn="l" rtl="0">
              <a:spcBef>
                <a:spcPts val="800"/>
              </a:spcBef>
              <a:spcAft>
                <a:spcPts val="1200"/>
              </a:spcAft>
              <a:buSzPct val="100000"/>
              <a:buChar char="•"/>
            </a:pPr>
            <a:r>
              <a:rPr lang="en" dirty="0"/>
              <a:t>Funding is currently budgeted at $150,000 (this is the amount of spending authorized by the City Council). Funding for additional and/or augmented tasks would require Council approval.</a:t>
            </a:r>
            <a:endParaRPr dirty="0"/>
          </a:p>
          <a:p>
            <a:pPr marL="457200" lvl="0" indent="-317500" algn="l" rtl="0">
              <a:spcBef>
                <a:spcPts val="0"/>
              </a:spcBef>
              <a:spcAft>
                <a:spcPts val="1200"/>
              </a:spcAft>
              <a:buSzPct val="100000"/>
              <a:buChar char="•"/>
            </a:pPr>
            <a:r>
              <a:rPr lang="en" dirty="0"/>
              <a:t>The City may, at its discretion, accept or reject proposals that exceed budgeted funding for the identified scope.</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5"/>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b="1" dirty="0">
                <a:solidFill>
                  <a:srgbClr val="248476"/>
                </a:solidFill>
                <a:latin typeface="Open Sans"/>
                <a:ea typeface="Open Sans"/>
                <a:cs typeface="Open Sans"/>
                <a:sym typeface="Open Sans"/>
              </a:rPr>
              <a:t>Proposed Timeline</a:t>
            </a:r>
            <a:endParaRPr b="1" dirty="0">
              <a:solidFill>
                <a:srgbClr val="248476"/>
              </a:solidFill>
              <a:latin typeface="Open Sans"/>
              <a:ea typeface="Open Sans"/>
              <a:cs typeface="Open Sans"/>
              <a:sym typeface="Open Sans"/>
            </a:endParaRPr>
          </a:p>
        </p:txBody>
      </p:sp>
      <p:pic>
        <p:nvPicPr>
          <p:cNvPr id="207" name="Google Shape;207;p35"/>
          <p:cNvPicPr preferRelativeResize="0"/>
          <p:nvPr/>
        </p:nvPicPr>
        <p:blipFill>
          <a:blip r:embed="rId3">
            <a:alphaModFix/>
          </a:blip>
          <a:stretch>
            <a:fillRect/>
          </a:stretch>
        </p:blipFill>
        <p:spPr>
          <a:xfrm>
            <a:off x="1155775" y="1268050"/>
            <a:ext cx="5062145" cy="2558883"/>
          </a:xfrm>
          <a:prstGeom prst="rect">
            <a:avLst/>
          </a:prstGeom>
          <a:noFill/>
          <a:ln>
            <a:noFill/>
          </a:ln>
        </p:spPr>
      </p:pic>
      <p:sp>
        <p:nvSpPr>
          <p:cNvPr id="2" name="TextBox 1">
            <a:extLst>
              <a:ext uri="{FF2B5EF4-FFF2-40B4-BE49-F238E27FC236}">
                <a16:creationId xmlns:a16="http://schemas.microsoft.com/office/drawing/2014/main" id="{95B9375C-FC35-46C0-A418-8E444025D0C8}"/>
              </a:ext>
            </a:extLst>
          </p:cNvPr>
          <p:cNvSpPr txBox="1"/>
          <p:nvPr/>
        </p:nvSpPr>
        <p:spPr>
          <a:xfrm>
            <a:off x="704427" y="3935307"/>
            <a:ext cx="6759786" cy="738664"/>
          </a:xfrm>
          <a:prstGeom prst="rect">
            <a:avLst/>
          </a:prstGeom>
          <a:noFill/>
        </p:spPr>
        <p:txBody>
          <a:bodyPr wrap="square" rtlCol="0">
            <a:spAutoFit/>
          </a:bodyPr>
          <a:lstStyle/>
          <a:p>
            <a:pPr marL="285750" indent="-285750">
              <a:buFont typeface="Arial" panose="020B0604020202020204" pitchFamily="34" charset="0"/>
              <a:buChar char="•"/>
            </a:pPr>
            <a:r>
              <a:rPr lang="en-US" sz="2100" dirty="0">
                <a:latin typeface="Calibri" panose="020F0502020204030204" pitchFamily="34" charset="0"/>
                <a:ea typeface="Calibri" panose="020F0502020204030204" pitchFamily="34" charset="0"/>
                <a:cs typeface="Calibri" panose="020F0502020204030204" pitchFamily="34" charset="0"/>
              </a:rPr>
              <a:t>Proposers are encouraged to submit their own Project Timeline, preferably compressed.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36"/>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b="1">
                <a:solidFill>
                  <a:srgbClr val="248476"/>
                </a:solidFill>
                <a:latin typeface="Open Sans"/>
                <a:ea typeface="Open Sans"/>
                <a:cs typeface="Open Sans"/>
                <a:sym typeface="Open Sans"/>
              </a:rPr>
              <a:t>How to propose</a:t>
            </a:r>
            <a:endParaRPr b="1">
              <a:solidFill>
                <a:srgbClr val="248476"/>
              </a:solidFill>
              <a:latin typeface="Open Sans"/>
              <a:ea typeface="Open Sans"/>
              <a:cs typeface="Open Sans"/>
              <a:sym typeface="Open Sans"/>
            </a:endParaRPr>
          </a:p>
        </p:txBody>
      </p:sp>
      <p:sp>
        <p:nvSpPr>
          <p:cNvPr id="213" name="Google Shape;213;p36"/>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rmAutofit fontScale="92500" lnSpcReduction="10000"/>
          </a:bodyPr>
          <a:lstStyle/>
          <a:p>
            <a:pPr lvl="0" algn="l" rtl="0">
              <a:spcBef>
                <a:spcPts val="800"/>
              </a:spcBef>
              <a:spcAft>
                <a:spcPts val="1200"/>
              </a:spcAft>
              <a:buSzPct val="100000"/>
              <a:buFont typeface="Arial" panose="020B0604020202020204" pitchFamily="34" charset="0"/>
              <a:buChar char="•"/>
            </a:pPr>
            <a:r>
              <a:rPr lang="en" dirty="0"/>
              <a:t>Please ensure your proposals include all the information requested in </a:t>
            </a:r>
            <a:r>
              <a:rPr lang="en" b="1" dirty="0"/>
              <a:t>RFP Section IV, 4.2 </a:t>
            </a:r>
            <a:r>
              <a:rPr lang="en" b="1" u="sng" dirty="0"/>
              <a:t>and </a:t>
            </a:r>
            <a:r>
              <a:rPr lang="en" dirty="0"/>
              <a:t>all of the required documents and other elements identified in </a:t>
            </a:r>
            <a:r>
              <a:rPr lang="en" b="1" dirty="0"/>
              <a:t>RFP Section VII. </a:t>
            </a:r>
            <a:r>
              <a:rPr lang="en" i="1" dirty="0"/>
              <a:t>Note requirement for an authorized signature.</a:t>
            </a:r>
            <a:endParaRPr i="1" dirty="0"/>
          </a:p>
          <a:p>
            <a:pPr lvl="0" algn="l" rtl="0">
              <a:spcBef>
                <a:spcPts val="0"/>
              </a:spcBef>
              <a:spcAft>
                <a:spcPts val="1200"/>
              </a:spcAft>
              <a:buSzPct val="100000"/>
              <a:buFont typeface="Arial" panose="020B0604020202020204" pitchFamily="34" charset="0"/>
              <a:buChar char="•"/>
            </a:pPr>
            <a:r>
              <a:rPr lang="en" dirty="0"/>
              <a:t>Please monitor RAMPLA for updates to the RFP and for new Q&amp;As.</a:t>
            </a:r>
            <a:endParaRPr dirty="0"/>
          </a:p>
          <a:p>
            <a:pPr lvl="0" algn="l" rtl="0">
              <a:spcBef>
                <a:spcPts val="0"/>
              </a:spcBef>
              <a:spcAft>
                <a:spcPts val="1200"/>
              </a:spcAft>
              <a:buSzPct val="100000"/>
              <a:buFont typeface="Arial" panose="020B0604020202020204" pitchFamily="34" charset="0"/>
              <a:buChar char="•"/>
            </a:pPr>
            <a:r>
              <a:rPr lang="en" dirty="0"/>
              <a:t>Submit proposals in hard copy </a:t>
            </a:r>
            <a:r>
              <a:rPr lang="en" u="sng" dirty="0"/>
              <a:t>and</a:t>
            </a:r>
            <a:r>
              <a:rPr lang="en" dirty="0"/>
              <a:t> electronic format (USB drives) to:</a:t>
            </a:r>
            <a:endParaRPr dirty="0"/>
          </a:p>
          <a:p>
            <a:pPr marL="914400" lvl="0" indent="0" algn="l" rtl="0">
              <a:spcBef>
                <a:spcPts val="0"/>
              </a:spcBef>
              <a:spcAft>
                <a:spcPts val="0"/>
              </a:spcAft>
              <a:buSzPct val="100000"/>
              <a:buNone/>
            </a:pPr>
            <a:r>
              <a:rPr lang="en" sz="1500" dirty="0"/>
              <a:t>Office of the Chief Legislative Analyst</a:t>
            </a:r>
            <a:endParaRPr sz="1500" dirty="0"/>
          </a:p>
          <a:p>
            <a:pPr marL="914400" lvl="0" indent="0" algn="l" rtl="0">
              <a:spcBef>
                <a:spcPts val="0"/>
              </a:spcBef>
              <a:spcAft>
                <a:spcPts val="0"/>
              </a:spcAft>
              <a:buSzPct val="100000"/>
              <a:buNone/>
            </a:pPr>
            <a:r>
              <a:rPr lang="en" sz="1500" dirty="0"/>
              <a:t>200 North Spring Street, Room 270 (Mail Stop #136)</a:t>
            </a:r>
            <a:endParaRPr sz="1500" dirty="0"/>
          </a:p>
          <a:p>
            <a:pPr marL="914400" lvl="0" indent="0" algn="l" rtl="0">
              <a:spcBef>
                <a:spcPts val="0"/>
              </a:spcBef>
              <a:buSzPct val="100000"/>
              <a:buNone/>
            </a:pPr>
            <a:r>
              <a:rPr lang="en" sz="1500" dirty="0"/>
              <a:t>Los Angeles, California 90015</a:t>
            </a:r>
            <a:endParaRPr sz="1500" dirty="0"/>
          </a:p>
          <a:p>
            <a:pPr marL="914400" lvl="0" indent="0" algn="l" rtl="0">
              <a:spcBef>
                <a:spcPts val="0"/>
              </a:spcBef>
              <a:spcAft>
                <a:spcPts val="1200"/>
              </a:spcAft>
              <a:buSzPct val="100000"/>
              <a:buNone/>
            </a:pPr>
            <a:r>
              <a:rPr lang="en" sz="1500" dirty="0"/>
              <a:t>ATTN: Louisa Lund</a:t>
            </a:r>
            <a:endParaRPr sz="1500" dirty="0"/>
          </a:p>
          <a:p>
            <a:pPr marR="0" lvl="0" algn="l" rtl="0">
              <a:lnSpc>
                <a:spcPct val="90000"/>
              </a:lnSpc>
              <a:spcBef>
                <a:spcPts val="800"/>
              </a:spcBef>
              <a:spcAft>
                <a:spcPts val="0"/>
              </a:spcAft>
              <a:buSzPct val="100000"/>
              <a:buFont typeface="Arial" panose="020B0604020202020204" pitchFamily="34" charset="0"/>
              <a:buChar char="•"/>
            </a:pPr>
            <a:r>
              <a:rPr lang="en" b="1" dirty="0"/>
              <a:t>Proposals must be </a:t>
            </a:r>
            <a:r>
              <a:rPr lang="en" b="1" u="sng" dirty="0"/>
              <a:t>received</a:t>
            </a:r>
            <a:r>
              <a:rPr lang="en" b="1" dirty="0"/>
              <a:t> by 5PM PT on August 18, 2025.</a:t>
            </a:r>
            <a:endParaRPr b="1" dirty="0"/>
          </a:p>
          <a:p>
            <a:pPr marL="457200" lvl="0" indent="0" algn="l" rtl="0">
              <a:spcBef>
                <a:spcPts val="800"/>
              </a:spcBef>
              <a:spcAft>
                <a:spcPts val="0"/>
              </a:spcAft>
              <a:buNone/>
            </a:pPr>
            <a:endParaRPr dirty="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1593</TotalTime>
  <Words>1022</Words>
  <Application>Microsoft Office PowerPoint</Application>
  <PresentationFormat>On-screen Show (16:9)</PresentationFormat>
  <Paragraphs>92</Paragraphs>
  <Slides>14</Slides>
  <Notes>14</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14</vt:i4>
      </vt:variant>
    </vt:vector>
  </HeadingPairs>
  <TitlesOfParts>
    <vt:vector size="19" baseType="lpstr">
      <vt:lpstr>Arial</vt:lpstr>
      <vt:lpstr>Open Sans</vt:lpstr>
      <vt:lpstr>Calibri</vt:lpstr>
      <vt:lpstr>Simple Light</vt:lpstr>
      <vt:lpstr>Office Theme</vt:lpstr>
      <vt:lpstr>City of Los Angeles Pre-proposal Conference RFP # 222183    After-Action Report on the City of Los Angeles’s Preparation for and Response to the Windstorm and Fires of January 2025</vt:lpstr>
      <vt:lpstr>Introductions</vt:lpstr>
      <vt:lpstr>Agenda</vt:lpstr>
      <vt:lpstr>Introduction to the Pre-proposal Conference</vt:lpstr>
      <vt:lpstr>RFP Context</vt:lpstr>
      <vt:lpstr>RFP Scope: Analysis of the City’s response to the January 2025 Windstorm and Fires</vt:lpstr>
      <vt:lpstr>Budget</vt:lpstr>
      <vt:lpstr>Proposed Timeline</vt:lpstr>
      <vt:lpstr>How to propose</vt:lpstr>
      <vt:lpstr>Evaluation Process</vt:lpstr>
      <vt:lpstr>Contracting</vt:lpstr>
      <vt:lpstr>How to submit questions/find answers during the RFP process</vt:lpstr>
      <vt:lpstr>Working with RAMPLA</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of Los Angeles Pre-proposal Conference RFP # 222183    After-Action Report on the City of Los Angeles’s Preparation for and Response to the Windstorm and Fires of January 2025</dc:title>
  <dc:creator>Louisa Lund</dc:creator>
  <cp:lastModifiedBy>Louisa Lund</cp:lastModifiedBy>
  <cp:revision>7</cp:revision>
  <dcterms:modified xsi:type="dcterms:W3CDTF">2025-07-09T19:49:07Z</dcterms:modified>
</cp:coreProperties>
</file>